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61" r:id="rId2"/>
    <p:sldId id="277" r:id="rId3"/>
    <p:sldId id="276" r:id="rId4"/>
    <p:sldId id="263" r:id="rId5"/>
    <p:sldId id="265" r:id="rId6"/>
    <p:sldId id="272" r:id="rId7"/>
    <p:sldId id="266" r:id="rId8"/>
    <p:sldId id="273" r:id="rId9"/>
    <p:sldId id="270" r:id="rId10"/>
    <p:sldId id="264" r:id="rId11"/>
    <p:sldId id="268" r:id="rId12"/>
    <p:sldId id="267" r:id="rId13"/>
    <p:sldId id="274" r:id="rId14"/>
    <p:sldId id="275" r:id="rId15"/>
    <p:sldId id="278" r:id="rId16"/>
  </p:sldIdLst>
  <p:sldSz cx="6858000" cy="12192000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5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3" autoAdjust="0"/>
    <p:restoredTop sz="94660"/>
  </p:normalViewPr>
  <p:slideViewPr>
    <p:cSldViewPr snapToGrid="0">
      <p:cViewPr varScale="1">
        <p:scale>
          <a:sx n="87" d="100"/>
          <a:sy n="87" d="100"/>
        </p:scale>
        <p:origin x="476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99012"/>
          </a:xfrm>
          <a:prstGeom prst="rect">
            <a:avLst/>
          </a:prstGeom>
        </p:spPr>
        <p:txBody>
          <a:bodyPr vert="horz" lIns="91437" tIns="45718" rIns="91437" bIns="45718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99012"/>
          </a:xfrm>
          <a:prstGeom prst="rect">
            <a:avLst/>
          </a:prstGeom>
        </p:spPr>
        <p:txBody>
          <a:bodyPr vert="horz" lIns="91437" tIns="45718" rIns="91437" bIns="45718" rtlCol="0"/>
          <a:lstStyle>
            <a:lvl1pPr algn="r">
              <a:defRPr sz="1100"/>
            </a:lvl1pPr>
          </a:lstStyle>
          <a:p>
            <a:fld id="{E377AAD0-3558-4AB8-8BED-AC5B68A689D8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484438" y="1241425"/>
            <a:ext cx="1889125" cy="3360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7" tIns="45718" rIns="91437" bIns="4571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86364"/>
            <a:ext cx="5486399" cy="3916116"/>
          </a:xfrm>
          <a:prstGeom prst="rect">
            <a:avLst/>
          </a:prstGeom>
        </p:spPr>
        <p:txBody>
          <a:bodyPr vert="horz" lIns="91437" tIns="45718" rIns="91437" bIns="4571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6680"/>
            <a:ext cx="2971800" cy="499010"/>
          </a:xfrm>
          <a:prstGeom prst="rect">
            <a:avLst/>
          </a:prstGeom>
        </p:spPr>
        <p:txBody>
          <a:bodyPr vert="horz" lIns="91437" tIns="45718" rIns="91437" bIns="45718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6680"/>
            <a:ext cx="2971800" cy="499010"/>
          </a:xfrm>
          <a:prstGeom prst="rect">
            <a:avLst/>
          </a:prstGeom>
        </p:spPr>
        <p:txBody>
          <a:bodyPr vert="horz" lIns="91437" tIns="45718" rIns="91437" bIns="45718" rtlCol="0" anchor="b"/>
          <a:lstStyle>
            <a:lvl1pPr algn="r">
              <a:defRPr sz="1100"/>
            </a:lvl1pPr>
          </a:lstStyle>
          <a:p>
            <a:fld id="{837DED43-4C7B-4F4B-B736-80755B472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60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033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45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72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027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66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270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679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75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26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225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1DB2E-2F0A-4460-AB30-3303DABC9D2F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84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7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1.jp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g"/><Relationship Id="rId5" Type="http://schemas.openxmlformats.org/officeDocument/2006/relationships/image" Target="../media/image40.sv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7.png"/><Relationship Id="rId7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svg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24.jpg"/><Relationship Id="rId12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sv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A1%D1%82%D0%B5%D0%BF%D0%B0%D0%BD\Desktop\%D0%BE%D0%B1%D0%BD%D0%BE%D0%B2%D0%BB%D0%B5%D0%BD%D0%BD%D1%8B%D0%B5 %D0%9A%D0%A2%D0%9F %D0%9B%D0%B0%D1%80%D0%B8%D0%BD%D0%B0\%D0%BA%D1%83%D1%80%D1%81%D1%8B %D0%BF%D0%BE %D0%A4%D0%93\i (6).webp">
            <a:extLst>
              <a:ext uri="{FF2B5EF4-FFF2-40B4-BE49-F238E27FC236}">
                <a16:creationId xmlns:a16="http://schemas.microsoft.com/office/drawing/2014/main" id="{269BBB54-857A-46A9-90A7-6FAC3747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7" y="6010277"/>
            <a:ext cx="171449" cy="1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6" tIns="25718" rIns="51436" bIns="25718" numCol="1" anchor="t" anchorCtr="0" compatLnSpc="1">
            <a:prstTxWarp prst="textNoShape">
              <a:avLst/>
            </a:prstTxWarp>
          </a:bodyPr>
          <a:lstStyle/>
          <a:p>
            <a:pPr defTabSz="257175"/>
            <a:endParaRPr lang="ru-RU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Взрыв: 8 точек 3">
            <a:extLst>
              <a:ext uri="{FF2B5EF4-FFF2-40B4-BE49-F238E27FC236}">
                <a16:creationId xmlns:a16="http://schemas.microsoft.com/office/drawing/2014/main" id="{C86B32F2-4E2A-41C8-8412-223977E81BF7}"/>
              </a:ext>
            </a:extLst>
          </p:cNvPr>
          <p:cNvSpPr/>
          <p:nvPr/>
        </p:nvSpPr>
        <p:spPr>
          <a:xfrm>
            <a:off x="1123719" y="675469"/>
            <a:ext cx="3745734" cy="3283026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C00000"/>
                </a:solidFill>
              </a:rPr>
              <a:t>КВЕСТ</a:t>
            </a:r>
          </a:p>
        </p:txBody>
      </p:sp>
      <p:sp>
        <p:nvSpPr>
          <p:cNvPr id="5" name="Арка 4">
            <a:extLst>
              <a:ext uri="{FF2B5EF4-FFF2-40B4-BE49-F238E27FC236}">
                <a16:creationId xmlns:a16="http://schemas.microsoft.com/office/drawing/2014/main" id="{497A6F94-35DF-4EEE-A8B2-02A237E6B459}"/>
              </a:ext>
            </a:extLst>
          </p:cNvPr>
          <p:cNvSpPr/>
          <p:nvPr/>
        </p:nvSpPr>
        <p:spPr>
          <a:xfrm>
            <a:off x="1211856" y="3690651"/>
            <a:ext cx="4781320" cy="4373696"/>
          </a:xfrm>
          <a:prstGeom prst="blockArc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Святость. Святые.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Святые земли Русской.</a:t>
            </a:r>
          </a:p>
        </p:txBody>
      </p:sp>
      <p:sp>
        <p:nvSpPr>
          <p:cNvPr id="6" name="Блок-схема: знак завершения 5">
            <a:extLst>
              <a:ext uri="{FF2B5EF4-FFF2-40B4-BE49-F238E27FC236}">
                <a16:creationId xmlns:a16="http://schemas.microsoft.com/office/drawing/2014/main" id="{35C52E51-9C71-4B91-9152-41052499DB99}"/>
              </a:ext>
            </a:extLst>
          </p:cNvPr>
          <p:cNvSpPr/>
          <p:nvPr/>
        </p:nvSpPr>
        <p:spPr>
          <a:xfrm>
            <a:off x="1322023" y="8851421"/>
            <a:ext cx="4781320" cy="572877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Место проведения: </a:t>
            </a:r>
            <a:r>
              <a:rPr lang="ru-RU" dirty="0">
                <a:solidFill>
                  <a:srgbClr val="002060"/>
                </a:solidFill>
              </a:rPr>
              <a:t>Храм Покрова Пресвятой Богородицы, г. Тулун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B2DB82C-0AA8-4F52-A415-33D0E991A1FC}"/>
              </a:ext>
            </a:extLst>
          </p:cNvPr>
          <p:cNvSpPr/>
          <p:nvPr/>
        </p:nvSpPr>
        <p:spPr>
          <a:xfrm>
            <a:off x="1123719" y="9877686"/>
            <a:ext cx="5177927" cy="10906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Название команды</a:t>
            </a:r>
            <a:r>
              <a:rPr lang="ru-RU" dirty="0">
                <a:solidFill>
                  <a:srgbClr val="002060"/>
                </a:solidFill>
              </a:rPr>
              <a:t>______________________</a:t>
            </a:r>
          </a:p>
        </p:txBody>
      </p:sp>
      <p:pic>
        <p:nvPicPr>
          <p:cNvPr id="12" name="Picture 2" descr="Picture background">
            <a:extLst>
              <a:ext uri="{FF2B5EF4-FFF2-40B4-BE49-F238E27FC236}">
                <a16:creationId xmlns:a16="http://schemas.microsoft.com/office/drawing/2014/main" id="{A1CBA3E9-F524-4F58-85F7-09C59A025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56" y="5841116"/>
            <a:ext cx="4781320" cy="264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505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A1%D1%82%D0%B5%D0%BF%D0%B0%D0%BD\Desktop\%D0%BE%D0%B1%D0%BD%D0%BE%D0%B2%D0%BB%D0%B5%D0%BD%D0%BD%D1%8B%D0%B5 %D0%9A%D0%A2%D0%9F %D0%9B%D0%B0%D1%80%D0%B8%D0%BD%D0%B0\%D0%BA%D1%83%D1%80%D1%81%D1%8B %D0%BF%D0%BE %D0%A4%D0%93\i (6).webp">
            <a:extLst>
              <a:ext uri="{FF2B5EF4-FFF2-40B4-BE49-F238E27FC236}">
                <a16:creationId xmlns:a16="http://schemas.microsoft.com/office/drawing/2014/main" id="{269BBB54-857A-46A9-90A7-6FAC3747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7" y="6010277"/>
            <a:ext cx="171449" cy="1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6" tIns="25718" rIns="51436" bIns="25718" numCol="1" anchor="t" anchorCtr="0" compatLnSpc="1">
            <a:prstTxWarp prst="textNoShape">
              <a:avLst/>
            </a:prstTxWarp>
          </a:bodyPr>
          <a:lstStyle/>
          <a:p>
            <a:pPr defTabSz="257175"/>
            <a:endParaRPr lang="ru-RU" sz="1013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CA85AD03-F7DE-4CBF-9FEF-9E5485E3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249" y="876279"/>
            <a:ext cx="480348" cy="50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BE64901-6C49-471B-ABE9-417979E62B8F}"/>
              </a:ext>
            </a:extLst>
          </p:cNvPr>
          <p:cNvSpPr/>
          <p:nvPr/>
        </p:nvSpPr>
        <p:spPr>
          <a:xfrm>
            <a:off x="1156770" y="887311"/>
            <a:ext cx="645959" cy="48028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04897F5-6082-4769-9494-AD415729DF2F}"/>
              </a:ext>
            </a:extLst>
          </p:cNvPr>
          <p:cNvSpPr/>
          <p:nvPr/>
        </p:nvSpPr>
        <p:spPr>
          <a:xfrm>
            <a:off x="1879139" y="904765"/>
            <a:ext cx="3314700" cy="480287"/>
          </a:xfrm>
          <a:prstGeom prst="round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</a:rPr>
              <a:t>Задание</a:t>
            </a:r>
          </a:p>
        </p:txBody>
      </p:sp>
      <p:sp>
        <p:nvSpPr>
          <p:cNvPr id="5" name="Блок-схема: альтернативный процесс 4">
            <a:extLst>
              <a:ext uri="{FF2B5EF4-FFF2-40B4-BE49-F238E27FC236}">
                <a16:creationId xmlns:a16="http://schemas.microsoft.com/office/drawing/2014/main" id="{976CE541-1A00-40B5-A2A2-626B9DC8124A}"/>
              </a:ext>
            </a:extLst>
          </p:cNvPr>
          <p:cNvSpPr/>
          <p:nvPr/>
        </p:nvSpPr>
        <p:spPr>
          <a:xfrm>
            <a:off x="964321" y="1364748"/>
            <a:ext cx="5100809" cy="158777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Православные люди отмечают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рождения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ангела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именины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9.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Установите соответствие между наименованием праздника и его значением (соедините стрелочками)</a:t>
            </a: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5375684-0948-47EF-88BD-66AC1E7D9B50}"/>
              </a:ext>
            </a:extLst>
          </p:cNvPr>
          <p:cNvSpPr/>
          <p:nvPr/>
        </p:nvSpPr>
        <p:spPr>
          <a:xfrm>
            <a:off x="927545" y="2991343"/>
            <a:ext cx="1506442" cy="77113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рождения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0C7085AA-0B91-44AB-9B9D-B6C7912F288D}"/>
              </a:ext>
            </a:extLst>
          </p:cNvPr>
          <p:cNvSpPr/>
          <p:nvPr/>
        </p:nvSpPr>
        <p:spPr>
          <a:xfrm>
            <a:off x="958859" y="3811618"/>
            <a:ext cx="1506442" cy="66135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ангела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8B3F7514-4441-47E0-A111-383873D1693C}"/>
              </a:ext>
            </a:extLst>
          </p:cNvPr>
          <p:cNvSpPr/>
          <p:nvPr/>
        </p:nvSpPr>
        <p:spPr>
          <a:xfrm>
            <a:off x="958859" y="4508898"/>
            <a:ext cx="1506442" cy="77113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именин</a:t>
            </a:r>
          </a:p>
        </p:txBody>
      </p:sp>
      <p:sp>
        <p:nvSpPr>
          <p:cNvPr id="8" name="Блок-схема: знак завершения 7">
            <a:extLst>
              <a:ext uri="{FF2B5EF4-FFF2-40B4-BE49-F238E27FC236}">
                <a16:creationId xmlns:a16="http://schemas.microsoft.com/office/drawing/2014/main" id="{F3AFBD09-951A-46A4-B983-3BEB7BF04EEE}"/>
              </a:ext>
            </a:extLst>
          </p:cNvPr>
          <p:cNvSpPr/>
          <p:nvPr/>
        </p:nvSpPr>
        <p:spPr>
          <a:xfrm>
            <a:off x="3415963" y="3012265"/>
            <a:ext cx="3011534" cy="641825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день, в который человек  крестился (при крещении от Бога дается ангел человеку)</a:t>
            </a:r>
          </a:p>
        </p:txBody>
      </p:sp>
      <p:sp>
        <p:nvSpPr>
          <p:cNvPr id="18" name="Блок-схема: знак завершения 17">
            <a:extLst>
              <a:ext uri="{FF2B5EF4-FFF2-40B4-BE49-F238E27FC236}">
                <a16:creationId xmlns:a16="http://schemas.microsoft.com/office/drawing/2014/main" id="{E5397895-FB5E-4936-A8A9-1B48B742D9A5}"/>
              </a:ext>
            </a:extLst>
          </p:cNvPr>
          <p:cNvSpPr/>
          <p:nvPr/>
        </p:nvSpPr>
        <p:spPr>
          <a:xfrm>
            <a:off x="3450150" y="3757576"/>
            <a:ext cx="3011534" cy="641825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день памяти святого, в честь которого назван человек (или имя которого он носит)</a:t>
            </a:r>
          </a:p>
        </p:txBody>
      </p:sp>
      <p:sp>
        <p:nvSpPr>
          <p:cNvPr id="19" name="Блок-схема: знак завершения 18">
            <a:extLst>
              <a:ext uri="{FF2B5EF4-FFF2-40B4-BE49-F238E27FC236}">
                <a16:creationId xmlns:a16="http://schemas.microsoft.com/office/drawing/2014/main" id="{388541D4-D9C3-40ED-A950-7C16AAF95C67}"/>
              </a:ext>
            </a:extLst>
          </p:cNvPr>
          <p:cNvSpPr/>
          <p:nvPr/>
        </p:nvSpPr>
        <p:spPr>
          <a:xfrm>
            <a:off x="3435332" y="4478052"/>
            <a:ext cx="3011535" cy="641825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день, в который родился человек.</a:t>
            </a:r>
          </a:p>
        </p:txBody>
      </p:sp>
      <p:sp>
        <p:nvSpPr>
          <p:cNvPr id="20" name="Блок-схема: документ 19">
            <a:extLst>
              <a:ext uri="{FF2B5EF4-FFF2-40B4-BE49-F238E27FC236}">
                <a16:creationId xmlns:a16="http://schemas.microsoft.com/office/drawing/2014/main" id="{8FB6FB8E-9677-4605-AE55-0A0466864745}"/>
              </a:ext>
            </a:extLst>
          </p:cNvPr>
          <p:cNvSpPr/>
          <p:nvPr/>
        </p:nvSpPr>
        <p:spPr>
          <a:xfrm>
            <a:off x="378764" y="5659361"/>
            <a:ext cx="1996233" cy="2801627"/>
          </a:xfrm>
          <a:prstGeom prst="flowChartDocumen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2. Представьте, что вас пригласила одноклассница на свои </a:t>
            </a:r>
            <a:r>
              <a:rPr lang="ru-RU" sz="1400" b="1" dirty="0">
                <a:solidFill>
                  <a:srgbClr val="FF0000"/>
                </a:solidFill>
              </a:rPr>
              <a:t>именины</a:t>
            </a:r>
            <a:r>
              <a:rPr lang="ru-RU" sz="1400" b="1" dirty="0">
                <a:solidFill>
                  <a:srgbClr val="002060"/>
                </a:solidFill>
              </a:rPr>
              <a:t>, что вы ей подарите?</a:t>
            </a:r>
          </a:p>
          <a:p>
            <a:pPr algn="ctr"/>
            <a:endParaRPr lang="ru-RU" sz="1400" b="1" dirty="0">
              <a:solidFill>
                <a:srgbClr val="002060"/>
              </a:solidFill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Обведите те подарки, которые лучше всего подарить на именины.</a:t>
            </a:r>
          </a:p>
        </p:txBody>
      </p:sp>
      <p:pic>
        <p:nvPicPr>
          <p:cNvPr id="22" name="Рисунок 21" descr="Скрепка">
            <a:extLst>
              <a:ext uri="{FF2B5EF4-FFF2-40B4-BE49-F238E27FC236}">
                <a16:creationId xmlns:a16="http://schemas.microsoft.com/office/drawing/2014/main" id="{DCC8AC5C-4E55-4464-A2C3-E7CADABC3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5705" y="5321632"/>
            <a:ext cx="634102" cy="61103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9FE728C-931C-414A-8172-4C01BC14E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58" y="5586149"/>
            <a:ext cx="1007094" cy="1383076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43A7EA2A-69B4-4C51-8D70-F2C466282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982" y="8802107"/>
            <a:ext cx="1242864" cy="166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Picture background">
            <a:extLst>
              <a:ext uri="{FF2B5EF4-FFF2-40B4-BE49-F238E27FC236}">
                <a16:creationId xmlns:a16="http://schemas.microsoft.com/office/drawing/2014/main" id="{81186FFF-4657-4B49-88B0-23981177B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553" y="7210940"/>
            <a:ext cx="1259062" cy="138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8BD90E19-D18D-4685-ABBC-3D6677174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181" y="9481756"/>
            <a:ext cx="1699352" cy="113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>
            <a:extLst>
              <a:ext uri="{FF2B5EF4-FFF2-40B4-BE49-F238E27FC236}">
                <a16:creationId xmlns:a16="http://schemas.microsoft.com/office/drawing/2014/main" id="{21C42DAF-BAF6-454C-AD27-843FD031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67" y="8603060"/>
            <a:ext cx="1445980" cy="14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231CFF-8567-43BD-9F18-B48157BBFA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7" y="8460988"/>
            <a:ext cx="1226457" cy="2241462"/>
          </a:xfrm>
          <a:prstGeom prst="rect">
            <a:avLst/>
          </a:prstGeom>
        </p:spPr>
      </p:pic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4740E03B-9253-49F8-B8DC-0FA41AD02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92" y="5606404"/>
            <a:ext cx="1383077" cy="138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icture background">
            <a:extLst>
              <a:ext uri="{FF2B5EF4-FFF2-40B4-BE49-F238E27FC236}">
                <a16:creationId xmlns:a16="http://schemas.microsoft.com/office/drawing/2014/main" id="{B7DDC4EC-DC9C-4AA3-B25C-1A6B0A21B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28397" y="7110699"/>
            <a:ext cx="1112702" cy="148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5D0E82-CA15-42E7-866F-A01674547E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399" y="7849893"/>
            <a:ext cx="1294705" cy="1483602"/>
          </a:xfrm>
          <a:prstGeom prst="rect">
            <a:avLst/>
          </a:prstGeom>
        </p:spPr>
      </p:pic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88B54536-8AF2-4CFB-8E8B-E95800B388DD}"/>
              </a:ext>
            </a:extLst>
          </p:cNvPr>
          <p:cNvSpPr/>
          <p:nvPr/>
        </p:nvSpPr>
        <p:spPr>
          <a:xfrm>
            <a:off x="5166979" y="5172077"/>
            <a:ext cx="1114425" cy="16764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Рисунок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или </a:t>
            </a:r>
            <a:r>
              <a:rPr lang="ru-RU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поделка 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своими руками.</a:t>
            </a:r>
            <a:endParaRPr lang="ru-RU" sz="11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 descr="Picture background">
            <a:extLst>
              <a:ext uri="{FF2B5EF4-FFF2-40B4-BE49-F238E27FC236}">
                <a16:creationId xmlns:a16="http://schemas.microsoft.com/office/drawing/2014/main" id="{2BEAA1CA-ED6D-4578-A22B-825193D8E52D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41" y="6568196"/>
            <a:ext cx="988695" cy="118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37B56F-DECE-49E2-B5D6-0D0126A6C3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7796" y="10466332"/>
            <a:ext cx="3596952" cy="499915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5959BD8-A7E2-4014-9FCA-96EE04F405C1}"/>
              </a:ext>
            </a:extLst>
          </p:cNvPr>
          <p:cNvSpPr/>
          <p:nvPr/>
        </p:nvSpPr>
        <p:spPr>
          <a:xfrm>
            <a:off x="4374289" y="10632963"/>
            <a:ext cx="566809" cy="3989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: вниз 31">
            <a:extLst>
              <a:ext uri="{FF2B5EF4-FFF2-40B4-BE49-F238E27FC236}">
                <a16:creationId xmlns:a16="http://schemas.microsoft.com/office/drawing/2014/main" id="{B50EBAEE-14C1-4983-973A-0FCD8A17DAE5}"/>
              </a:ext>
            </a:extLst>
          </p:cNvPr>
          <p:cNvSpPr/>
          <p:nvPr/>
        </p:nvSpPr>
        <p:spPr>
          <a:xfrm rot="10800000" flipH="1" flipV="1">
            <a:off x="331741" y="4467548"/>
            <a:ext cx="382308" cy="78027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E6B79948-3895-4AEF-8FBD-77B3F5A8B553}"/>
              </a:ext>
            </a:extLst>
          </p:cNvPr>
          <p:cNvSpPr/>
          <p:nvPr/>
        </p:nvSpPr>
        <p:spPr>
          <a:xfrm>
            <a:off x="235705" y="1851408"/>
            <a:ext cx="723154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400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A1%D1%82%D0%B5%D0%BF%D0%B0%D0%BD\Desktop\%D0%BE%D0%B1%D0%BD%D0%BE%D0%B2%D0%BB%D0%B5%D0%BD%D0%BD%D1%8B%D0%B5 %D0%9A%D0%A2%D0%9F %D0%9B%D0%B0%D1%80%D0%B8%D0%BD%D0%B0\%D0%BA%D1%83%D1%80%D1%81%D1%8B %D0%BF%D0%BE %D0%A4%D0%93\i (6).webp">
            <a:extLst>
              <a:ext uri="{FF2B5EF4-FFF2-40B4-BE49-F238E27FC236}">
                <a16:creationId xmlns:a16="http://schemas.microsoft.com/office/drawing/2014/main" id="{269BBB54-857A-46A9-90A7-6FAC3747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7" y="6010277"/>
            <a:ext cx="171449" cy="1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6" tIns="25718" rIns="51436" bIns="25718" numCol="1" anchor="t" anchorCtr="0" compatLnSpc="1">
            <a:prstTxWarp prst="textNoShape">
              <a:avLst/>
            </a:prstTxWarp>
          </a:bodyPr>
          <a:lstStyle/>
          <a:p>
            <a:pPr defTabSz="257175"/>
            <a:endParaRPr lang="ru-RU" sz="1013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CA85AD03-F7DE-4CBF-9FEF-9E5485E3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937" y="1568024"/>
            <a:ext cx="464690" cy="48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BE64901-6C49-471B-ABE9-417979E62B8F}"/>
              </a:ext>
            </a:extLst>
          </p:cNvPr>
          <p:cNvSpPr/>
          <p:nvPr/>
        </p:nvSpPr>
        <p:spPr>
          <a:xfrm>
            <a:off x="1104899" y="1559670"/>
            <a:ext cx="762000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04897F5-6082-4769-9494-AD415729DF2F}"/>
              </a:ext>
            </a:extLst>
          </p:cNvPr>
          <p:cNvSpPr/>
          <p:nvPr/>
        </p:nvSpPr>
        <p:spPr>
          <a:xfrm>
            <a:off x="2119110" y="1559670"/>
            <a:ext cx="3314700" cy="480287"/>
          </a:xfrm>
          <a:prstGeom prst="round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</a:rPr>
              <a:t>Задание</a:t>
            </a:r>
          </a:p>
        </p:txBody>
      </p:sp>
      <p:sp>
        <p:nvSpPr>
          <p:cNvPr id="3" name="Блок-схема: карточка 2">
            <a:extLst>
              <a:ext uri="{FF2B5EF4-FFF2-40B4-BE49-F238E27FC236}">
                <a16:creationId xmlns:a16="http://schemas.microsoft.com/office/drawing/2014/main" id="{EE23A2A5-3889-4C59-8635-C9B66D1C4D60}"/>
              </a:ext>
            </a:extLst>
          </p:cNvPr>
          <p:cNvSpPr/>
          <p:nvPr/>
        </p:nvSpPr>
        <p:spPr>
          <a:xfrm>
            <a:off x="1308682" y="2218666"/>
            <a:ext cx="4935557" cy="609601"/>
          </a:xfrm>
          <a:prstGeom prst="flowChartPunchedCard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Vezitsa" panose="020B0500000000000000" pitchFamily="34" charset="-52"/>
              </a:rPr>
              <a:t>Кто мой святой покровитель?</a:t>
            </a:r>
          </a:p>
        </p:txBody>
      </p:sp>
      <p:sp>
        <p:nvSpPr>
          <p:cNvPr id="5" name="Блок-схема: документ 4">
            <a:extLst>
              <a:ext uri="{FF2B5EF4-FFF2-40B4-BE49-F238E27FC236}">
                <a16:creationId xmlns:a16="http://schemas.microsoft.com/office/drawing/2014/main" id="{8E5D6A72-A987-45B6-A7F9-CF44AED943DF}"/>
              </a:ext>
            </a:extLst>
          </p:cNvPr>
          <p:cNvSpPr/>
          <p:nvPr/>
        </p:nvSpPr>
        <p:spPr>
          <a:xfrm>
            <a:off x="1057619" y="3182463"/>
            <a:ext cx="5186619" cy="4561115"/>
          </a:xfrm>
          <a:prstGeom prst="flowChartDocumen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У православных людей есть благочестивая традиция давать имена своим детям в честь какого – то святого.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Они относятся к своим святым как к близким и родным людям: </a:t>
            </a:r>
            <a:r>
              <a:rPr lang="ru-RU" b="1" dirty="0">
                <a:solidFill>
                  <a:srgbClr val="0070C0"/>
                </a:solidFill>
              </a:rPr>
              <a:t>просят их о помощи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>
                <a:solidFill>
                  <a:srgbClr val="C00000"/>
                </a:solidFill>
              </a:rPr>
              <a:t>пытаются подражать их подвигу. 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Кто является вашим святым покровителем? </a:t>
            </a:r>
            <a:r>
              <a:rPr lang="ru-RU" b="1" dirty="0">
                <a:solidFill>
                  <a:srgbClr val="002060"/>
                </a:solidFill>
              </a:rPr>
              <a:t>можно узнать, пройдя по ссылке (</a:t>
            </a:r>
            <a:r>
              <a:rPr lang="en-US" b="1" dirty="0">
                <a:solidFill>
                  <a:srgbClr val="002060"/>
                </a:solidFill>
              </a:rPr>
              <a:t>QR-</a:t>
            </a:r>
            <a:r>
              <a:rPr lang="ru-RU" b="1" dirty="0">
                <a:solidFill>
                  <a:srgbClr val="002060"/>
                </a:solidFill>
              </a:rPr>
              <a:t>кода).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28E27F-CEC3-4257-8CC8-33CE83519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417" y="7546404"/>
            <a:ext cx="2706821" cy="242073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73778DB-D5BB-4A98-8445-10311FA7F830}"/>
              </a:ext>
            </a:extLst>
          </p:cNvPr>
          <p:cNvSpPr/>
          <p:nvPr/>
        </p:nvSpPr>
        <p:spPr>
          <a:xfrm>
            <a:off x="1984039" y="10361001"/>
            <a:ext cx="3106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Отметка о выполнении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EB229D1-1F87-411F-8900-4774232E4086}"/>
              </a:ext>
            </a:extLst>
          </p:cNvPr>
          <p:cNvSpPr/>
          <p:nvPr/>
        </p:nvSpPr>
        <p:spPr>
          <a:xfrm>
            <a:off x="5550937" y="10439310"/>
            <a:ext cx="585914" cy="369332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861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A1%D1%82%D0%B5%D0%BF%D0%B0%D0%BD\Desktop\%D0%BE%D0%B1%D0%BD%D0%BE%D0%B2%D0%BB%D0%B5%D0%BD%D0%BD%D1%8B%D0%B5 %D0%9A%D0%A2%D0%9F %D0%9B%D0%B0%D1%80%D0%B8%D0%BD%D0%B0\%D0%BA%D1%83%D1%80%D1%81%D1%8B %D0%BF%D0%BE %D0%A4%D0%93\i (6).webp">
            <a:extLst>
              <a:ext uri="{FF2B5EF4-FFF2-40B4-BE49-F238E27FC236}">
                <a16:creationId xmlns:a16="http://schemas.microsoft.com/office/drawing/2014/main" id="{269BBB54-857A-46A9-90A7-6FAC3747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7" y="6010277"/>
            <a:ext cx="171449" cy="1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6" tIns="25718" rIns="51436" bIns="25718" numCol="1" anchor="t" anchorCtr="0" compatLnSpc="1">
            <a:prstTxWarp prst="textNoShape">
              <a:avLst/>
            </a:prstTxWarp>
          </a:bodyPr>
          <a:lstStyle/>
          <a:p>
            <a:pPr defTabSz="257175"/>
            <a:endParaRPr lang="ru-RU" sz="1013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CA85AD03-F7DE-4CBF-9FEF-9E5485E3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044" y="2166863"/>
            <a:ext cx="929377" cy="97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BE64901-6C49-471B-ABE9-417979E62B8F}"/>
              </a:ext>
            </a:extLst>
          </p:cNvPr>
          <p:cNvSpPr/>
          <p:nvPr/>
        </p:nvSpPr>
        <p:spPr>
          <a:xfrm>
            <a:off x="694062" y="2412693"/>
            <a:ext cx="758787" cy="59385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04897F5-6082-4769-9494-AD415729DF2F}"/>
              </a:ext>
            </a:extLst>
          </p:cNvPr>
          <p:cNvSpPr/>
          <p:nvPr/>
        </p:nvSpPr>
        <p:spPr>
          <a:xfrm>
            <a:off x="1857376" y="2412693"/>
            <a:ext cx="3314700" cy="480287"/>
          </a:xfrm>
          <a:prstGeom prst="round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</a:rPr>
              <a:t>Задание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F3575068-2F79-48B9-A273-1491B69F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1" y="627352"/>
            <a:ext cx="4549965" cy="169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лачко с текстом: овальное 2">
            <a:extLst>
              <a:ext uri="{FF2B5EF4-FFF2-40B4-BE49-F238E27FC236}">
                <a16:creationId xmlns:a16="http://schemas.microsoft.com/office/drawing/2014/main" id="{DF95268A-4D98-482E-961D-57D808DA5A03}"/>
              </a:ext>
            </a:extLst>
          </p:cNvPr>
          <p:cNvSpPr/>
          <p:nvPr/>
        </p:nvSpPr>
        <p:spPr>
          <a:xfrm>
            <a:off x="616944" y="5916427"/>
            <a:ext cx="3314700" cy="1619470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блачко с текстом: овальное 13">
            <a:extLst>
              <a:ext uri="{FF2B5EF4-FFF2-40B4-BE49-F238E27FC236}">
                <a16:creationId xmlns:a16="http://schemas.microsoft.com/office/drawing/2014/main" id="{7BF16921-3374-4744-BBE5-10100F243A91}"/>
              </a:ext>
            </a:extLst>
          </p:cNvPr>
          <p:cNvSpPr/>
          <p:nvPr/>
        </p:nvSpPr>
        <p:spPr>
          <a:xfrm>
            <a:off x="3438553" y="4711188"/>
            <a:ext cx="3314700" cy="1619470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лачко с текстом: овальное 15">
            <a:extLst>
              <a:ext uri="{FF2B5EF4-FFF2-40B4-BE49-F238E27FC236}">
                <a16:creationId xmlns:a16="http://schemas.microsoft.com/office/drawing/2014/main" id="{C57FC6E4-C6C9-4EE5-B5A8-57AB9E2C7AA8}"/>
              </a:ext>
            </a:extLst>
          </p:cNvPr>
          <p:cNvSpPr/>
          <p:nvPr/>
        </p:nvSpPr>
        <p:spPr>
          <a:xfrm>
            <a:off x="694062" y="8159837"/>
            <a:ext cx="3314700" cy="161947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лачко с текстом: овальное 17">
            <a:extLst>
              <a:ext uri="{FF2B5EF4-FFF2-40B4-BE49-F238E27FC236}">
                <a16:creationId xmlns:a16="http://schemas.microsoft.com/office/drawing/2014/main" id="{B140BC04-8ED7-46A9-9CFA-40A4181AEE76}"/>
              </a:ext>
            </a:extLst>
          </p:cNvPr>
          <p:cNvSpPr/>
          <p:nvPr/>
        </p:nvSpPr>
        <p:spPr>
          <a:xfrm>
            <a:off x="3438553" y="6895781"/>
            <a:ext cx="3314700" cy="1619470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документ 6">
            <a:extLst>
              <a:ext uri="{FF2B5EF4-FFF2-40B4-BE49-F238E27FC236}">
                <a16:creationId xmlns:a16="http://schemas.microsoft.com/office/drawing/2014/main" id="{8BDAA64C-8F94-4037-A708-DCDB2C7F6B8C}"/>
              </a:ext>
            </a:extLst>
          </p:cNvPr>
          <p:cNvSpPr/>
          <p:nvPr/>
        </p:nvSpPr>
        <p:spPr>
          <a:xfrm>
            <a:off x="771180" y="3095717"/>
            <a:ext cx="2657819" cy="2651091"/>
          </a:xfrm>
          <a:prstGeom prst="flowChartDocumen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1.Составьте 4 вопроса по данной теме.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2. Запишите их ниже.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3. Задайте вопросы священнику.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</a:rPr>
              <a:t>Поблагодарите его за беседу с вами! </a:t>
            </a:r>
          </a:p>
        </p:txBody>
      </p:sp>
      <p:pic>
        <p:nvPicPr>
          <p:cNvPr id="9" name="Рисунок 8" descr="Восклицательный знак">
            <a:extLst>
              <a:ext uri="{FF2B5EF4-FFF2-40B4-BE49-F238E27FC236}">
                <a16:creationId xmlns:a16="http://schemas.microsoft.com/office/drawing/2014/main" id="{968EE3E6-4D58-4314-B236-5C3353915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5013" y="3137169"/>
            <a:ext cx="914400" cy="914400"/>
          </a:xfrm>
          <a:prstGeom prst="rect">
            <a:avLst/>
          </a:prstGeom>
        </p:spPr>
      </p:pic>
      <p:pic>
        <p:nvPicPr>
          <p:cNvPr id="24" name="Рисунок 23" descr="Скрепка">
            <a:extLst>
              <a:ext uri="{FF2B5EF4-FFF2-40B4-BE49-F238E27FC236}">
                <a16:creationId xmlns:a16="http://schemas.microsoft.com/office/drawing/2014/main" id="{B823D95B-9820-4B4D-A6CC-0512B01D7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20982" y="2557875"/>
            <a:ext cx="914400" cy="82920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08B82BA-5750-4F2C-9D34-AF2ACF96F69B}"/>
              </a:ext>
            </a:extLst>
          </p:cNvPr>
          <p:cNvSpPr txBox="1"/>
          <p:nvPr/>
        </p:nvSpPr>
        <p:spPr>
          <a:xfrm>
            <a:off x="1569777" y="10445774"/>
            <a:ext cx="354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Отметка о выполнении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15CD74F-3349-45F1-9EF0-1CC76A62798C}"/>
              </a:ext>
            </a:extLst>
          </p:cNvPr>
          <p:cNvSpPr/>
          <p:nvPr/>
        </p:nvSpPr>
        <p:spPr>
          <a:xfrm>
            <a:off x="5217689" y="10368656"/>
            <a:ext cx="462710" cy="369332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557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A1%D1%82%D0%B5%D0%BF%D0%B0%D0%BD\Desktop\%D0%BE%D0%B1%D0%BD%D0%BE%D0%B2%D0%BB%D0%B5%D0%BD%D0%BD%D1%8B%D0%B5 %D0%9A%D0%A2%D0%9F %D0%9B%D0%B0%D1%80%D0%B8%D0%BD%D0%B0\%D0%BA%D1%83%D1%80%D1%81%D1%8B %D0%BF%D0%BE %D0%A4%D0%93\i (6).webp">
            <a:extLst>
              <a:ext uri="{FF2B5EF4-FFF2-40B4-BE49-F238E27FC236}">
                <a16:creationId xmlns:a16="http://schemas.microsoft.com/office/drawing/2014/main" id="{269BBB54-857A-46A9-90A7-6FAC3747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7" y="6010277"/>
            <a:ext cx="171449" cy="1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6" tIns="25718" rIns="51436" bIns="25718" numCol="1" anchor="t" anchorCtr="0" compatLnSpc="1">
            <a:prstTxWarp prst="textNoShape">
              <a:avLst/>
            </a:prstTxWarp>
          </a:bodyPr>
          <a:lstStyle/>
          <a:p>
            <a:pPr defTabSz="257175"/>
            <a:endParaRPr lang="ru-RU" sz="1013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CA85AD03-F7DE-4CBF-9FEF-9E5485E3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969" y="1349794"/>
            <a:ext cx="704735" cy="73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BE64901-6C49-471B-ABE9-417979E62B8F}"/>
              </a:ext>
            </a:extLst>
          </p:cNvPr>
          <p:cNvSpPr/>
          <p:nvPr/>
        </p:nvSpPr>
        <p:spPr>
          <a:xfrm>
            <a:off x="720964" y="1399244"/>
            <a:ext cx="1184915" cy="65034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04897F5-6082-4769-9494-AD415729DF2F}"/>
              </a:ext>
            </a:extLst>
          </p:cNvPr>
          <p:cNvSpPr/>
          <p:nvPr/>
        </p:nvSpPr>
        <p:spPr>
          <a:xfrm>
            <a:off x="2060011" y="1625639"/>
            <a:ext cx="3314700" cy="480287"/>
          </a:xfrm>
          <a:prstGeom prst="round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</a:rPr>
              <a:t>Задание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8279C63-C13E-459C-9B6C-F4105424EF99}"/>
              </a:ext>
            </a:extLst>
          </p:cNvPr>
          <p:cNvSpPr/>
          <p:nvPr/>
        </p:nvSpPr>
        <p:spPr>
          <a:xfrm>
            <a:off x="1079653" y="2142957"/>
            <a:ext cx="5100810" cy="9719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полученных букв соберите совместно слова апостола Павла, обращенные к вам.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FB9F4CF-3020-4607-87A3-EE5F54975FDC}"/>
              </a:ext>
            </a:extLst>
          </p:cNvPr>
          <p:cNvSpPr/>
          <p:nvPr/>
        </p:nvSpPr>
        <p:spPr>
          <a:xfrm>
            <a:off x="451993" y="3835355"/>
            <a:ext cx="2402568" cy="1380027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Глагол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Призыв учиться смотря на кого – то.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Начинается на букву </a:t>
            </a:r>
            <a:r>
              <a:rPr lang="ru-RU" b="1" dirty="0">
                <a:solidFill>
                  <a:schemeClr val="tx1"/>
                </a:solidFill>
              </a:rPr>
              <a:t>П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(10 букв)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D0DD40-72BE-48E5-B21D-389F2DA05311}"/>
              </a:ext>
            </a:extLst>
          </p:cNvPr>
          <p:cNvSpPr/>
          <p:nvPr/>
        </p:nvSpPr>
        <p:spPr>
          <a:xfrm>
            <a:off x="5108970" y="10711037"/>
            <a:ext cx="461493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5683A49-622E-4AE8-AC26-827E4395DF3B}"/>
              </a:ext>
            </a:extLst>
          </p:cNvPr>
          <p:cNvSpPr/>
          <p:nvPr/>
        </p:nvSpPr>
        <p:spPr>
          <a:xfrm>
            <a:off x="594912" y="9667868"/>
            <a:ext cx="1553378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Знак препинания (восклицания)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52EA7A0-787E-4A81-B650-7596BDF08F74}"/>
              </a:ext>
            </a:extLst>
          </p:cNvPr>
          <p:cNvSpPr/>
          <p:nvPr/>
        </p:nvSpPr>
        <p:spPr>
          <a:xfrm>
            <a:off x="3497872" y="3768597"/>
            <a:ext cx="2837186" cy="13800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Местоимение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Отвечает на вопрос: </a:t>
            </a:r>
            <a:r>
              <a:rPr lang="ru-RU" b="1" dirty="0">
                <a:solidFill>
                  <a:schemeClr val="tx1"/>
                </a:solidFill>
              </a:rPr>
              <a:t>кому?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3 буквы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Начинается на букву </a:t>
            </a:r>
            <a:r>
              <a:rPr lang="ru-RU" b="1" dirty="0">
                <a:solidFill>
                  <a:schemeClr val="tx1"/>
                </a:solidFill>
              </a:rPr>
              <a:t>М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8566598-4624-43A3-B54E-1834E01E00B0}"/>
              </a:ext>
            </a:extLst>
          </p:cNvPr>
          <p:cNvSpPr/>
          <p:nvPr/>
        </p:nvSpPr>
        <p:spPr>
          <a:xfrm>
            <a:off x="2600325" y="5585166"/>
            <a:ext cx="1775350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Знак препинания</a:t>
            </a:r>
            <a:r>
              <a:rPr lang="ru-RU" sz="1600" dirty="0">
                <a:solidFill>
                  <a:schemeClr val="tx1"/>
                </a:solidFill>
              </a:rPr>
              <a:t> (перечисление)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7DBEC0F-C9E0-4F0D-98F8-6746DE91B16A}"/>
              </a:ext>
            </a:extLst>
          </p:cNvPr>
          <p:cNvSpPr/>
          <p:nvPr/>
        </p:nvSpPr>
        <p:spPr>
          <a:xfrm>
            <a:off x="714865" y="6625109"/>
            <a:ext cx="2402568" cy="11688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Союз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3 буквы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Начинается на букву </a:t>
            </a:r>
            <a:r>
              <a:rPr lang="ru-RU" b="1" dirty="0">
                <a:solidFill>
                  <a:schemeClr val="tx1"/>
                </a:solidFill>
              </a:rPr>
              <a:t>К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CB0137BF-A108-4873-A92E-A5A4BDE2DF6C}"/>
              </a:ext>
            </a:extLst>
          </p:cNvPr>
          <p:cNvSpPr/>
          <p:nvPr/>
        </p:nvSpPr>
        <p:spPr>
          <a:xfrm>
            <a:off x="2148290" y="7919520"/>
            <a:ext cx="3029638" cy="11688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Сын Божий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Начинается на букву </a:t>
            </a:r>
            <a:r>
              <a:rPr lang="ru-RU" sz="2000" b="1" dirty="0">
                <a:solidFill>
                  <a:schemeClr val="tx1"/>
                </a:solidFill>
              </a:rPr>
              <a:t>Х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7 букв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AE407C5-3BDD-4C23-8F1F-7CED749E29F1}"/>
              </a:ext>
            </a:extLst>
          </p:cNvPr>
          <p:cNvSpPr/>
          <p:nvPr/>
        </p:nvSpPr>
        <p:spPr>
          <a:xfrm>
            <a:off x="4104213" y="6625109"/>
            <a:ext cx="2014909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Местоимение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1 буква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4584EBE-F1F9-43DD-BDAA-7ED5D58E3C2E}"/>
              </a:ext>
            </a:extLst>
          </p:cNvPr>
          <p:cNvSpPr/>
          <p:nvPr/>
        </p:nvSpPr>
        <p:spPr>
          <a:xfrm>
            <a:off x="2738037" y="9693399"/>
            <a:ext cx="1553378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Знак препинания (восклицания)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4C707916-94FB-4B07-BE50-FB3E8C9A7B0D}"/>
              </a:ext>
            </a:extLst>
          </p:cNvPr>
          <p:cNvSpPr/>
          <p:nvPr/>
        </p:nvSpPr>
        <p:spPr>
          <a:xfrm>
            <a:off x="4762588" y="9677935"/>
            <a:ext cx="1553378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Знак препинания (восклицания)</a:t>
            </a:r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1234599B-868B-46D3-9E63-BA3D02E4DA0D}"/>
              </a:ext>
            </a:extLst>
          </p:cNvPr>
          <p:cNvSpPr/>
          <p:nvPr/>
        </p:nvSpPr>
        <p:spPr>
          <a:xfrm>
            <a:off x="1312529" y="3255116"/>
            <a:ext cx="620300" cy="519627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E32341E7-C71A-4EEB-A870-1716B0375D34}"/>
              </a:ext>
            </a:extLst>
          </p:cNvPr>
          <p:cNvSpPr/>
          <p:nvPr/>
        </p:nvSpPr>
        <p:spPr>
          <a:xfrm>
            <a:off x="3033127" y="5042898"/>
            <a:ext cx="620300" cy="519627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23" name="Блок-схема: узел 22">
            <a:extLst>
              <a:ext uri="{FF2B5EF4-FFF2-40B4-BE49-F238E27FC236}">
                <a16:creationId xmlns:a16="http://schemas.microsoft.com/office/drawing/2014/main" id="{C4CCE179-2BCA-425B-9F6F-7C71D9D771D1}"/>
              </a:ext>
            </a:extLst>
          </p:cNvPr>
          <p:cNvSpPr/>
          <p:nvPr/>
        </p:nvSpPr>
        <p:spPr>
          <a:xfrm>
            <a:off x="4660369" y="3230391"/>
            <a:ext cx="620300" cy="519627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4" name="Блок-схема: узел 23">
            <a:extLst>
              <a:ext uri="{FF2B5EF4-FFF2-40B4-BE49-F238E27FC236}">
                <a16:creationId xmlns:a16="http://schemas.microsoft.com/office/drawing/2014/main" id="{7232D1B0-CDBF-49B5-BDB0-436EE4669A98}"/>
              </a:ext>
            </a:extLst>
          </p:cNvPr>
          <p:cNvSpPr/>
          <p:nvPr/>
        </p:nvSpPr>
        <p:spPr>
          <a:xfrm>
            <a:off x="5064561" y="6080145"/>
            <a:ext cx="620300" cy="519627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25" name="Блок-схема: узел 24">
            <a:extLst>
              <a:ext uri="{FF2B5EF4-FFF2-40B4-BE49-F238E27FC236}">
                <a16:creationId xmlns:a16="http://schemas.microsoft.com/office/drawing/2014/main" id="{3F3F60D5-D167-4113-B18A-1A07B8F1156A}"/>
              </a:ext>
            </a:extLst>
          </p:cNvPr>
          <p:cNvSpPr/>
          <p:nvPr/>
        </p:nvSpPr>
        <p:spPr>
          <a:xfrm>
            <a:off x="1483289" y="6052463"/>
            <a:ext cx="620300" cy="519627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6" name="Блок-схема: узел 25">
            <a:extLst>
              <a:ext uri="{FF2B5EF4-FFF2-40B4-BE49-F238E27FC236}">
                <a16:creationId xmlns:a16="http://schemas.microsoft.com/office/drawing/2014/main" id="{4E124623-EE0D-4018-A525-7269C2231EB5}"/>
              </a:ext>
            </a:extLst>
          </p:cNvPr>
          <p:cNvSpPr/>
          <p:nvPr/>
        </p:nvSpPr>
        <p:spPr>
          <a:xfrm>
            <a:off x="3352959" y="7365570"/>
            <a:ext cx="620300" cy="519627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FFB82742-4A1E-4A24-A6FD-355EF0FFC6F6}"/>
              </a:ext>
            </a:extLst>
          </p:cNvPr>
          <p:cNvSpPr/>
          <p:nvPr/>
        </p:nvSpPr>
        <p:spPr>
          <a:xfrm>
            <a:off x="977387" y="9068788"/>
            <a:ext cx="620300" cy="519627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28" name="Блок-схема: узел 27">
            <a:extLst>
              <a:ext uri="{FF2B5EF4-FFF2-40B4-BE49-F238E27FC236}">
                <a16:creationId xmlns:a16="http://schemas.microsoft.com/office/drawing/2014/main" id="{4A5EB50A-DDFE-4777-949B-E0F3CEBA7B4C}"/>
              </a:ext>
            </a:extLst>
          </p:cNvPr>
          <p:cNvSpPr/>
          <p:nvPr/>
        </p:nvSpPr>
        <p:spPr>
          <a:xfrm>
            <a:off x="3204576" y="9122711"/>
            <a:ext cx="620300" cy="519627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29" name="Блок-схема: узел 28">
            <a:extLst>
              <a:ext uri="{FF2B5EF4-FFF2-40B4-BE49-F238E27FC236}">
                <a16:creationId xmlns:a16="http://schemas.microsoft.com/office/drawing/2014/main" id="{D390F7B5-D528-421C-A1FC-5D23ECE91AA6}"/>
              </a:ext>
            </a:extLst>
          </p:cNvPr>
          <p:cNvSpPr/>
          <p:nvPr/>
        </p:nvSpPr>
        <p:spPr>
          <a:xfrm>
            <a:off x="5260313" y="9078922"/>
            <a:ext cx="620300" cy="519627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E3051D-EB57-4A36-A53A-B9AE1F4F9DB6}"/>
              </a:ext>
            </a:extLst>
          </p:cNvPr>
          <p:cNvSpPr txBox="1"/>
          <p:nvPr/>
        </p:nvSpPr>
        <p:spPr>
          <a:xfrm>
            <a:off x="1379452" y="10711037"/>
            <a:ext cx="354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Отметка о выполнении</a:t>
            </a:r>
          </a:p>
        </p:txBody>
      </p:sp>
    </p:spTree>
    <p:extLst>
      <p:ext uri="{BB962C8B-B14F-4D97-AF65-F5344CB8AC3E}">
        <p14:creationId xmlns:p14="http://schemas.microsoft.com/office/powerpoint/2010/main" val="1676433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A1%D1%82%D0%B5%D0%BF%D0%B0%D0%BD\Desktop\%D0%BE%D0%B1%D0%BD%D0%BE%D0%B2%D0%BB%D0%B5%D0%BD%D0%BD%D1%8B%D0%B5 %D0%9A%D0%A2%D0%9F %D0%9B%D0%B0%D1%80%D0%B8%D0%BD%D0%B0\%D0%BA%D1%83%D1%80%D1%81%D1%8B %D0%BF%D0%BE %D0%A4%D0%93\i (6).webp">
            <a:extLst>
              <a:ext uri="{FF2B5EF4-FFF2-40B4-BE49-F238E27FC236}">
                <a16:creationId xmlns:a16="http://schemas.microsoft.com/office/drawing/2014/main" id="{269BBB54-857A-46A9-90A7-6FAC3747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7" y="6010277"/>
            <a:ext cx="171449" cy="1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6" tIns="25718" rIns="51436" bIns="25718" numCol="1" anchor="t" anchorCtr="0" compatLnSpc="1">
            <a:prstTxWarp prst="textNoShape">
              <a:avLst/>
            </a:prstTxWarp>
          </a:bodyPr>
          <a:lstStyle/>
          <a:p>
            <a:pPr defTabSz="257175"/>
            <a:endParaRPr lang="ru-RU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8279C63-C13E-459C-9B6C-F4105424EF99}"/>
              </a:ext>
            </a:extLst>
          </p:cNvPr>
          <p:cNvSpPr/>
          <p:nvPr/>
        </p:nvSpPr>
        <p:spPr>
          <a:xfrm>
            <a:off x="1542361" y="699748"/>
            <a:ext cx="3646584" cy="6112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</p:txBody>
      </p:sp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:a16="http://schemas.microsoft.com/office/drawing/2014/main" id="{60FFAFE4-C560-40E7-BA29-BB83AB3E6670}"/>
              </a:ext>
            </a:extLst>
          </p:cNvPr>
          <p:cNvSpPr/>
          <p:nvPr/>
        </p:nvSpPr>
        <p:spPr>
          <a:xfrm>
            <a:off x="346689" y="1805273"/>
            <a:ext cx="5993176" cy="1448664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Продолжи предложение: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Благодарю этот урок за……….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Проанализируйте свое состояние и работу на уроке по пунктам ниже: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DCD5B393-55E6-457B-8AD1-AEBD3EB29AE6}"/>
              </a:ext>
            </a:extLst>
          </p:cNvPr>
          <p:cNvSpPr/>
          <p:nvPr/>
        </p:nvSpPr>
        <p:spPr>
          <a:xfrm>
            <a:off x="716096" y="3966072"/>
            <a:ext cx="1652530" cy="131100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На уроке было комфортно 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A31E5592-EA23-47A6-AD67-03E3FEF0FC88}"/>
              </a:ext>
            </a:extLst>
          </p:cNvPr>
          <p:cNvSpPr/>
          <p:nvPr/>
        </p:nvSpPr>
        <p:spPr>
          <a:xfrm>
            <a:off x="4362680" y="4066718"/>
            <a:ext cx="1652530" cy="131100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На уроке было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скучно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A3A996B-2AD6-4BA6-B278-516E6816DD98}"/>
              </a:ext>
            </a:extLst>
          </p:cNvPr>
          <p:cNvSpPr/>
          <p:nvPr/>
        </p:nvSpPr>
        <p:spPr>
          <a:xfrm>
            <a:off x="897874" y="9838063"/>
            <a:ext cx="1652530" cy="131100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На экскурсии было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интересно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2E4C229-6B02-4A85-8853-C983D4D19851}"/>
              </a:ext>
            </a:extLst>
          </p:cNvPr>
          <p:cNvSpPr/>
          <p:nvPr/>
        </p:nvSpPr>
        <p:spPr>
          <a:xfrm>
            <a:off x="831773" y="5827923"/>
            <a:ext cx="1652530" cy="131100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Узнал много нового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DBE313C-08B9-48F6-A52F-73D954C08757}"/>
              </a:ext>
            </a:extLst>
          </p:cNvPr>
          <p:cNvSpPr/>
          <p:nvPr/>
        </p:nvSpPr>
        <p:spPr>
          <a:xfrm>
            <a:off x="4373699" y="5871991"/>
            <a:ext cx="1652530" cy="131100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Почти ничего не узнал нового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05A0EFD-A157-4D17-8D2F-FDD38CE3B8C2}"/>
              </a:ext>
            </a:extLst>
          </p:cNvPr>
          <p:cNvSpPr/>
          <p:nvPr/>
        </p:nvSpPr>
        <p:spPr>
          <a:xfrm>
            <a:off x="831773" y="7832993"/>
            <a:ext cx="1652530" cy="131100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Активно работал в группе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5961EEC-626A-444A-9178-FAED94D6430F}"/>
              </a:ext>
            </a:extLst>
          </p:cNvPr>
          <p:cNvSpPr/>
          <p:nvPr/>
        </p:nvSpPr>
        <p:spPr>
          <a:xfrm>
            <a:off x="4509572" y="7832993"/>
            <a:ext cx="1652530" cy="131100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Не активно работал в группе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489A949-619C-4037-9F6D-854560BDF3AD}"/>
              </a:ext>
            </a:extLst>
          </p:cNvPr>
          <p:cNvSpPr/>
          <p:nvPr/>
        </p:nvSpPr>
        <p:spPr>
          <a:xfrm>
            <a:off x="4586690" y="9838063"/>
            <a:ext cx="1652530" cy="131100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На экскурсии было не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интересно</a:t>
            </a:r>
          </a:p>
        </p:txBody>
      </p:sp>
    </p:spTree>
    <p:extLst>
      <p:ext uri="{BB962C8B-B14F-4D97-AF65-F5344CB8AC3E}">
        <p14:creationId xmlns:p14="http://schemas.microsoft.com/office/powerpoint/2010/main" val="3653934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A1%D1%82%D0%B5%D0%BF%D0%B0%D0%BD\Desktop\%D0%BE%D0%B1%D0%BD%D0%BE%D0%B2%D0%BB%D0%B5%D0%BD%D0%BD%D1%8B%D0%B5 %D0%9A%D0%A2%D0%9F %D0%9B%D0%B0%D1%80%D0%B8%D0%BD%D0%B0\%D0%BA%D1%83%D1%80%D1%81%D1%8B %D0%BF%D0%BE %D0%A4%D0%93\i (6).webp">
            <a:extLst>
              <a:ext uri="{FF2B5EF4-FFF2-40B4-BE49-F238E27FC236}">
                <a16:creationId xmlns:a16="http://schemas.microsoft.com/office/drawing/2014/main" id="{269BBB54-857A-46A9-90A7-6FAC3747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7" y="6010277"/>
            <a:ext cx="171449" cy="1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6" tIns="25718" rIns="51436" bIns="25718" numCol="1" anchor="t" anchorCtr="0" compatLnSpc="1">
            <a:prstTxWarp prst="textNoShape">
              <a:avLst/>
            </a:prstTxWarp>
          </a:bodyPr>
          <a:lstStyle/>
          <a:p>
            <a:pPr defTabSz="257175"/>
            <a:endParaRPr lang="ru-RU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8279C63-C13E-459C-9B6C-F4105424EF99}"/>
              </a:ext>
            </a:extLst>
          </p:cNvPr>
          <p:cNvSpPr/>
          <p:nvPr/>
        </p:nvSpPr>
        <p:spPr>
          <a:xfrm>
            <a:off x="1519985" y="732798"/>
            <a:ext cx="3646584" cy="6112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 ответов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6538C34-F0D1-46F0-9E16-F7FE9ADB1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076885"/>
              </p:ext>
            </p:extLst>
          </p:nvPr>
        </p:nvGraphicFramePr>
        <p:xfrm>
          <a:off x="1057617" y="1685581"/>
          <a:ext cx="5100811" cy="6692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8391">
                  <a:extLst>
                    <a:ext uri="{9D8B030D-6E8A-4147-A177-3AD203B41FA5}">
                      <a16:colId xmlns:a16="http://schemas.microsoft.com/office/drawing/2014/main" val="2373156778"/>
                    </a:ext>
                  </a:extLst>
                </a:gridCol>
                <a:gridCol w="1552420">
                  <a:extLst>
                    <a:ext uri="{9D8B030D-6E8A-4147-A177-3AD203B41FA5}">
                      <a16:colId xmlns:a16="http://schemas.microsoft.com/office/drawing/2014/main" val="4257629742"/>
                    </a:ext>
                  </a:extLst>
                </a:gridCol>
              </a:tblGrid>
              <a:tr h="58692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Название станции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Отметка о прохождении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087634"/>
                  </a:ext>
                </a:extLst>
              </a:tr>
              <a:tr h="586923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1. Облако слов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770450"/>
                  </a:ext>
                </a:extLst>
              </a:tr>
              <a:tr h="586923">
                <a:tc>
                  <a:txBody>
                    <a:bodyPr/>
                    <a:lstStyle/>
                    <a:p>
                      <a:r>
                        <a:rPr lang="ru-RU" sz="1600" b="1" dirty="0"/>
                        <a:t>2.  Икона «Образ всех святых»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358698"/>
                  </a:ext>
                </a:extLst>
              </a:tr>
              <a:tr h="58692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3. Находим символы святости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941253"/>
                  </a:ext>
                </a:extLst>
              </a:tr>
              <a:tr h="58692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4. Угадай «Чьи предметы в коробке?»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5501371"/>
                  </a:ext>
                </a:extLst>
              </a:tr>
              <a:tr h="58692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5. Узнать святых земли Русской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87570"/>
                  </a:ext>
                </a:extLst>
              </a:tr>
              <a:tr h="58692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6. Храмы нашего города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179047"/>
                  </a:ext>
                </a:extLst>
              </a:tr>
              <a:tr h="58692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7. Именины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382953"/>
                  </a:ext>
                </a:extLst>
              </a:tr>
              <a:tr h="58692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8. Мой святой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801762"/>
                  </a:ext>
                </a:extLst>
              </a:tr>
              <a:tr h="58692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9. Вопрос священнику</a:t>
                      </a:r>
                    </a:p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89877"/>
                  </a:ext>
                </a:extLst>
              </a:tr>
              <a:tr h="586923">
                <a:tc>
                  <a:txBody>
                    <a:bodyPr/>
                    <a:lstStyle/>
                    <a:p>
                      <a:r>
                        <a:rPr lang="ru-RU" sz="1600" b="1" dirty="0"/>
                        <a:t>10. Собираем послание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463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2379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A1%D1%82%D0%B5%D0%BF%D0%B0%D0%BD\Desktop\%D0%BE%D0%B1%D0%BD%D0%BE%D0%B2%D0%BB%D0%B5%D0%BD%D0%BD%D1%8B%D0%B5 %D0%9A%D0%A2%D0%9F %D0%9B%D0%B0%D1%80%D0%B8%D0%BD%D0%B0\%D0%BA%D1%83%D1%80%D1%81%D1%8B %D0%BF%D0%BE %D0%A4%D0%93\i (6).webp">
            <a:extLst>
              <a:ext uri="{FF2B5EF4-FFF2-40B4-BE49-F238E27FC236}">
                <a16:creationId xmlns:a16="http://schemas.microsoft.com/office/drawing/2014/main" id="{269BBB54-857A-46A9-90A7-6FAC3747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7" y="6010277"/>
            <a:ext cx="171449" cy="1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6" tIns="25718" rIns="51436" bIns="25718" numCol="1" anchor="t" anchorCtr="0" compatLnSpc="1">
            <a:prstTxWarp prst="textNoShape">
              <a:avLst/>
            </a:prstTxWarp>
          </a:bodyPr>
          <a:lstStyle/>
          <a:p>
            <a:pPr defTabSz="257175"/>
            <a:endParaRPr lang="ru-RU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8507AA2-1DEF-4398-894B-ECFD6C075726}"/>
              </a:ext>
            </a:extLst>
          </p:cNvPr>
          <p:cNvSpPr/>
          <p:nvPr/>
        </p:nvSpPr>
        <p:spPr>
          <a:xfrm>
            <a:off x="1333384" y="936433"/>
            <a:ext cx="4021157" cy="1520328"/>
          </a:xfrm>
          <a:prstGeom prst="wedgeRoundRectCallout">
            <a:avLst>
              <a:gd name="adj1" fmla="val -20285"/>
              <a:gd name="adj2" fmla="val 9003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Цель квеста: </a:t>
            </a:r>
            <a:r>
              <a:rPr lang="ru-RU" b="1" dirty="0">
                <a:solidFill>
                  <a:srgbClr val="002060"/>
                </a:solidFill>
              </a:rPr>
              <a:t>пройти все «испытания» и узнать сведения о святых, научиться узнавать их на иконах.</a:t>
            </a:r>
          </a:p>
        </p:txBody>
      </p:sp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D14A7F07-1A34-4690-83FF-C876BF098254}"/>
              </a:ext>
            </a:extLst>
          </p:cNvPr>
          <p:cNvSpPr/>
          <p:nvPr/>
        </p:nvSpPr>
        <p:spPr>
          <a:xfrm>
            <a:off x="396265" y="3148760"/>
            <a:ext cx="5894024" cy="2137273"/>
          </a:xfrm>
          <a:prstGeom prst="wedgeEllipseCallout">
            <a:avLst>
              <a:gd name="adj1" fmla="val -24395"/>
              <a:gd name="adj2" fmla="val 8881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За каждое выполненное задание команда получает </a:t>
            </a:r>
            <a:r>
              <a:rPr lang="ru-RU" b="1" dirty="0">
                <a:solidFill>
                  <a:srgbClr val="C00000"/>
                </a:solidFill>
              </a:rPr>
              <a:t>карточку с буквой, </a:t>
            </a:r>
            <a:r>
              <a:rPr lang="ru-RU" b="1" dirty="0">
                <a:solidFill>
                  <a:srgbClr val="002060"/>
                </a:solidFill>
              </a:rPr>
              <a:t>из которых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нужно составить слова апостола Павла, обращенные к вам.</a:t>
            </a:r>
          </a:p>
        </p:txBody>
      </p:sp>
      <p:sp>
        <p:nvSpPr>
          <p:cNvPr id="6" name="Блок-схема: документ 5">
            <a:extLst>
              <a:ext uri="{FF2B5EF4-FFF2-40B4-BE49-F238E27FC236}">
                <a16:creationId xmlns:a16="http://schemas.microsoft.com/office/drawing/2014/main" id="{166CBD9E-4971-4322-8B36-8C272F705E8B}"/>
              </a:ext>
            </a:extLst>
          </p:cNvPr>
          <p:cNvSpPr/>
          <p:nvPr/>
        </p:nvSpPr>
        <p:spPr>
          <a:xfrm>
            <a:off x="1162622" y="6297976"/>
            <a:ext cx="4858439" cy="4751942"/>
          </a:xfrm>
          <a:prstGeom prst="flowChartDocumen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C00000"/>
              </a:solidFill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Условия прохождения квеста:</a:t>
            </a:r>
          </a:p>
          <a:p>
            <a:pPr marL="342900" indent="-342900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Двигаться согласно маршрута.</a:t>
            </a:r>
          </a:p>
          <a:p>
            <a:pPr marL="342900" indent="-342900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 По храму двигайтесь пешком, бесшумно, советуйтесь друг с другом в пол голоса.</a:t>
            </a:r>
          </a:p>
          <a:p>
            <a:pPr marL="342900" indent="-342900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Внимательно читайте задание.</a:t>
            </a:r>
          </a:p>
          <a:p>
            <a:pPr marL="342900" indent="-342900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Помните, что в команде работают все: каждый говорит свое мнение и приходите к общему решению.</a:t>
            </a:r>
          </a:p>
          <a:p>
            <a:pPr marL="342900" indent="-342900">
              <a:buAutoNum type="arabicPeriod"/>
            </a:pPr>
            <a:r>
              <a:rPr lang="ru-RU" b="1" dirty="0">
                <a:solidFill>
                  <a:schemeClr val="tx1"/>
                </a:solidFill>
              </a:rPr>
              <a:t>При сильных затруднениях можно воспользоваться помощью консультантов.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Удачи !!!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ВПЕРЕД </a:t>
            </a:r>
          </a:p>
          <a:p>
            <a:pPr marL="342900" indent="-342900" algn="ctr">
              <a:buAutoNum type="arabicPeriod"/>
            </a:pP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" name="Рисунок 9" descr="Открытые кавычки">
            <a:extLst>
              <a:ext uri="{FF2B5EF4-FFF2-40B4-BE49-F238E27FC236}">
                <a16:creationId xmlns:a16="http://schemas.microsoft.com/office/drawing/2014/main" id="{394ABC18-7315-497C-82EE-CC98D8E18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6939" y="10164897"/>
            <a:ext cx="1410159" cy="1157462"/>
          </a:xfrm>
          <a:prstGeom prst="rect">
            <a:avLst/>
          </a:prstGeom>
        </p:spPr>
      </p:pic>
      <p:pic>
        <p:nvPicPr>
          <p:cNvPr id="12" name="Рисунок 11" descr="Закрывающая кавычка">
            <a:extLst>
              <a:ext uri="{FF2B5EF4-FFF2-40B4-BE49-F238E27FC236}">
                <a16:creationId xmlns:a16="http://schemas.microsoft.com/office/drawing/2014/main" id="{82EFDC0C-177B-4020-B437-CF0790BC7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4541" y="5750804"/>
            <a:ext cx="1333041" cy="1333041"/>
          </a:xfrm>
          <a:prstGeom prst="rect">
            <a:avLst/>
          </a:prstGeom>
        </p:spPr>
      </p:pic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E3EAEE82-448A-49EE-A3BF-FEF3CDF7EAA0}"/>
              </a:ext>
            </a:extLst>
          </p:cNvPr>
          <p:cNvSpPr/>
          <p:nvPr/>
        </p:nvSpPr>
        <p:spPr>
          <a:xfrm>
            <a:off x="4197427" y="10058400"/>
            <a:ext cx="462708" cy="26440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107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A1%D1%82%D0%B5%D0%BF%D0%B0%D0%BD\Desktop\%D0%BE%D0%B1%D0%BD%D0%BE%D0%B2%D0%BB%D0%B5%D0%BD%D0%BD%D1%8B%D0%B5 %D0%9A%D0%A2%D0%9F %D0%9B%D0%B0%D1%80%D0%B8%D0%BD%D0%B0\%D0%BA%D1%83%D1%80%D1%81%D1%8B %D0%BF%D0%BE %D0%A4%D0%93\i (6).webp">
            <a:extLst>
              <a:ext uri="{FF2B5EF4-FFF2-40B4-BE49-F238E27FC236}">
                <a16:creationId xmlns:a16="http://schemas.microsoft.com/office/drawing/2014/main" id="{269BBB54-857A-46A9-90A7-6FAC3747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7" y="6010277"/>
            <a:ext cx="171449" cy="1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6" tIns="25718" rIns="51436" bIns="25718" numCol="1" anchor="t" anchorCtr="0" compatLnSpc="1">
            <a:prstTxWarp prst="textNoShape">
              <a:avLst/>
            </a:prstTxWarp>
          </a:bodyPr>
          <a:lstStyle/>
          <a:p>
            <a:pPr defTabSz="257175"/>
            <a:endParaRPr lang="ru-RU" sz="101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Лента: изогнутая и наклоненная вниз 2">
            <a:extLst>
              <a:ext uri="{FF2B5EF4-FFF2-40B4-BE49-F238E27FC236}">
                <a16:creationId xmlns:a16="http://schemas.microsoft.com/office/drawing/2014/main" id="{73162496-96F4-4D43-865A-2FFFEEFAFA94}"/>
              </a:ext>
            </a:extLst>
          </p:cNvPr>
          <p:cNvSpPr/>
          <p:nvPr/>
        </p:nvSpPr>
        <p:spPr>
          <a:xfrm>
            <a:off x="1116374" y="842788"/>
            <a:ext cx="4946574" cy="1057620"/>
          </a:xfrm>
          <a:prstGeom prst="ellipseRibbon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Маршрут квеста</a:t>
            </a:r>
          </a:p>
        </p:txBody>
      </p:sp>
      <p:sp>
        <p:nvSpPr>
          <p:cNvPr id="6" name="Капля 5">
            <a:extLst>
              <a:ext uri="{FF2B5EF4-FFF2-40B4-BE49-F238E27FC236}">
                <a16:creationId xmlns:a16="http://schemas.microsoft.com/office/drawing/2014/main" id="{AE29C79B-6581-4976-9533-AE298CE6B92B}"/>
              </a:ext>
            </a:extLst>
          </p:cNvPr>
          <p:cNvSpPr/>
          <p:nvPr/>
        </p:nvSpPr>
        <p:spPr>
          <a:xfrm>
            <a:off x="738130" y="1872867"/>
            <a:ext cx="1356909" cy="1057620"/>
          </a:xfrm>
          <a:prstGeom prst="teardrop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Облако слов</a:t>
            </a:r>
          </a:p>
        </p:txBody>
      </p:sp>
      <p:sp>
        <p:nvSpPr>
          <p:cNvPr id="7" name="Капля 6">
            <a:extLst>
              <a:ext uri="{FF2B5EF4-FFF2-40B4-BE49-F238E27FC236}">
                <a16:creationId xmlns:a16="http://schemas.microsoft.com/office/drawing/2014/main" id="{1980546E-B45E-4011-82E8-B28D3666C4B9}"/>
              </a:ext>
            </a:extLst>
          </p:cNvPr>
          <p:cNvSpPr/>
          <p:nvPr/>
        </p:nvSpPr>
        <p:spPr>
          <a:xfrm>
            <a:off x="2552239" y="2557605"/>
            <a:ext cx="1456064" cy="1094199"/>
          </a:xfrm>
          <a:prstGeom prst="teardrop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Найти икону «Образ всех святых</a:t>
            </a:r>
          </a:p>
        </p:txBody>
      </p:sp>
      <p:sp>
        <p:nvSpPr>
          <p:cNvPr id="8" name="Капля 7">
            <a:extLst>
              <a:ext uri="{FF2B5EF4-FFF2-40B4-BE49-F238E27FC236}">
                <a16:creationId xmlns:a16="http://schemas.microsoft.com/office/drawing/2014/main" id="{0B667012-8CA4-4900-9D63-1C4093969071}"/>
              </a:ext>
            </a:extLst>
          </p:cNvPr>
          <p:cNvSpPr/>
          <p:nvPr/>
        </p:nvSpPr>
        <p:spPr>
          <a:xfrm>
            <a:off x="4742762" y="3576177"/>
            <a:ext cx="1178804" cy="1094199"/>
          </a:xfrm>
          <a:prstGeom prst="teardrop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Находим символы святости</a:t>
            </a:r>
          </a:p>
        </p:txBody>
      </p:sp>
      <p:sp>
        <p:nvSpPr>
          <p:cNvPr id="9" name="Капля 8">
            <a:extLst>
              <a:ext uri="{FF2B5EF4-FFF2-40B4-BE49-F238E27FC236}">
                <a16:creationId xmlns:a16="http://schemas.microsoft.com/office/drawing/2014/main" id="{DDB9375E-77CC-4724-A81E-FCF3411EE4D0}"/>
              </a:ext>
            </a:extLst>
          </p:cNvPr>
          <p:cNvSpPr/>
          <p:nvPr/>
        </p:nvSpPr>
        <p:spPr>
          <a:xfrm>
            <a:off x="435622" y="4419599"/>
            <a:ext cx="1659416" cy="1219201"/>
          </a:xfrm>
          <a:prstGeom prst="teardrop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Угадай «Чьи предметы в коробке?»</a:t>
            </a:r>
          </a:p>
        </p:txBody>
      </p:sp>
      <p:sp>
        <p:nvSpPr>
          <p:cNvPr id="10" name="Капля 9">
            <a:extLst>
              <a:ext uri="{FF2B5EF4-FFF2-40B4-BE49-F238E27FC236}">
                <a16:creationId xmlns:a16="http://schemas.microsoft.com/office/drawing/2014/main" id="{8091DDCB-1197-4E43-8625-E553433DACC2}"/>
              </a:ext>
            </a:extLst>
          </p:cNvPr>
          <p:cNvSpPr/>
          <p:nvPr/>
        </p:nvSpPr>
        <p:spPr>
          <a:xfrm>
            <a:off x="3093902" y="5334000"/>
            <a:ext cx="1364255" cy="1116232"/>
          </a:xfrm>
          <a:prstGeom prst="teardrop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Узнать святых земли Русской</a:t>
            </a:r>
          </a:p>
        </p:txBody>
      </p:sp>
      <p:sp>
        <p:nvSpPr>
          <p:cNvPr id="11" name="Капля 10">
            <a:extLst>
              <a:ext uri="{FF2B5EF4-FFF2-40B4-BE49-F238E27FC236}">
                <a16:creationId xmlns:a16="http://schemas.microsoft.com/office/drawing/2014/main" id="{F1CB4B27-7DC6-4454-AD5C-78DB5F4066F7}"/>
              </a:ext>
            </a:extLst>
          </p:cNvPr>
          <p:cNvSpPr/>
          <p:nvPr/>
        </p:nvSpPr>
        <p:spPr>
          <a:xfrm>
            <a:off x="5062249" y="5656326"/>
            <a:ext cx="1208184" cy="1324005"/>
          </a:xfrm>
          <a:prstGeom prst="teardrop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Храмы нашего города</a:t>
            </a:r>
          </a:p>
        </p:txBody>
      </p:sp>
      <p:sp>
        <p:nvSpPr>
          <p:cNvPr id="12" name="Капля 11">
            <a:extLst>
              <a:ext uri="{FF2B5EF4-FFF2-40B4-BE49-F238E27FC236}">
                <a16:creationId xmlns:a16="http://schemas.microsoft.com/office/drawing/2014/main" id="{D19493E7-C2D5-488E-9A73-9364232B399A}"/>
              </a:ext>
            </a:extLst>
          </p:cNvPr>
          <p:cNvSpPr/>
          <p:nvPr/>
        </p:nvSpPr>
        <p:spPr>
          <a:xfrm>
            <a:off x="435622" y="6966120"/>
            <a:ext cx="1332585" cy="1290666"/>
          </a:xfrm>
          <a:prstGeom prst="teardrop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Именины</a:t>
            </a:r>
          </a:p>
        </p:txBody>
      </p:sp>
      <p:sp>
        <p:nvSpPr>
          <p:cNvPr id="13" name="Капля 12">
            <a:extLst>
              <a:ext uri="{FF2B5EF4-FFF2-40B4-BE49-F238E27FC236}">
                <a16:creationId xmlns:a16="http://schemas.microsoft.com/office/drawing/2014/main" id="{01760456-23DF-478E-B44A-607B4BA1CDBC}"/>
              </a:ext>
            </a:extLst>
          </p:cNvPr>
          <p:cNvSpPr/>
          <p:nvPr/>
        </p:nvSpPr>
        <p:spPr>
          <a:xfrm>
            <a:off x="2239523" y="7731991"/>
            <a:ext cx="1464901" cy="1235455"/>
          </a:xfrm>
          <a:prstGeom prst="teardrop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Мой святой </a:t>
            </a:r>
          </a:p>
        </p:txBody>
      </p:sp>
      <p:sp>
        <p:nvSpPr>
          <p:cNvPr id="14" name="Капля 13">
            <a:extLst>
              <a:ext uri="{FF2B5EF4-FFF2-40B4-BE49-F238E27FC236}">
                <a16:creationId xmlns:a16="http://schemas.microsoft.com/office/drawing/2014/main" id="{F867A7F7-C39D-492C-AF4E-A9DDC83FD447}"/>
              </a:ext>
            </a:extLst>
          </p:cNvPr>
          <p:cNvSpPr/>
          <p:nvPr/>
        </p:nvSpPr>
        <p:spPr>
          <a:xfrm>
            <a:off x="4742762" y="8141553"/>
            <a:ext cx="1342220" cy="1170544"/>
          </a:xfrm>
          <a:prstGeom prst="teardrop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? священнику</a:t>
            </a:r>
          </a:p>
        </p:txBody>
      </p:sp>
      <p:sp>
        <p:nvSpPr>
          <p:cNvPr id="15" name="Капля 14">
            <a:extLst>
              <a:ext uri="{FF2B5EF4-FFF2-40B4-BE49-F238E27FC236}">
                <a16:creationId xmlns:a16="http://schemas.microsoft.com/office/drawing/2014/main" id="{B0742B1D-771B-4439-A232-7D9BAB489A29}"/>
              </a:ext>
            </a:extLst>
          </p:cNvPr>
          <p:cNvSpPr/>
          <p:nvPr/>
        </p:nvSpPr>
        <p:spPr>
          <a:xfrm>
            <a:off x="937398" y="9548206"/>
            <a:ext cx="1516655" cy="1134046"/>
          </a:xfrm>
          <a:prstGeom prst="teardrop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Собираем послание</a:t>
            </a:r>
          </a:p>
        </p:txBody>
      </p:sp>
      <p:sp>
        <p:nvSpPr>
          <p:cNvPr id="16" name="Звезда: 4 точки 15">
            <a:extLst>
              <a:ext uri="{FF2B5EF4-FFF2-40B4-BE49-F238E27FC236}">
                <a16:creationId xmlns:a16="http://schemas.microsoft.com/office/drawing/2014/main" id="{E996FF1A-6284-42C0-9D7F-5AA68C192050}"/>
              </a:ext>
            </a:extLst>
          </p:cNvPr>
          <p:cNvSpPr/>
          <p:nvPr/>
        </p:nvSpPr>
        <p:spPr>
          <a:xfrm>
            <a:off x="1637839" y="1498293"/>
            <a:ext cx="914400" cy="91440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1</a:t>
            </a:r>
          </a:p>
        </p:txBody>
      </p:sp>
      <p:cxnSp>
        <p:nvCxnSpPr>
          <p:cNvPr id="18" name="Соединитель: изогнутый 17">
            <a:extLst>
              <a:ext uri="{FF2B5EF4-FFF2-40B4-BE49-F238E27FC236}">
                <a16:creationId xmlns:a16="http://schemas.microsoft.com/office/drawing/2014/main" id="{7DBDBBCC-FDD8-4698-AEB8-6B0AA908BC74}"/>
              </a:ext>
            </a:extLst>
          </p:cNvPr>
          <p:cNvCxnSpPr>
            <a:cxnSpLocks/>
            <a:endCxn id="7" idx="4"/>
          </p:cNvCxnSpPr>
          <p:nvPr/>
        </p:nvCxnSpPr>
        <p:spPr>
          <a:xfrm rot="16200000" flipH="1">
            <a:off x="2050089" y="2602555"/>
            <a:ext cx="547100" cy="457200"/>
          </a:xfrm>
          <a:prstGeom prst="curvedConnector2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везда: 4 точки 18">
            <a:extLst>
              <a:ext uri="{FF2B5EF4-FFF2-40B4-BE49-F238E27FC236}">
                <a16:creationId xmlns:a16="http://schemas.microsoft.com/office/drawing/2014/main" id="{0D4D9AFC-F0B9-4BB1-8F86-898396C77897}"/>
              </a:ext>
            </a:extLst>
          </p:cNvPr>
          <p:cNvSpPr/>
          <p:nvPr/>
        </p:nvSpPr>
        <p:spPr>
          <a:xfrm>
            <a:off x="1680988" y="3982281"/>
            <a:ext cx="914400" cy="91440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20" name="Звезда: 4 точки 19">
            <a:extLst>
              <a:ext uri="{FF2B5EF4-FFF2-40B4-BE49-F238E27FC236}">
                <a16:creationId xmlns:a16="http://schemas.microsoft.com/office/drawing/2014/main" id="{9D90524E-305E-4C98-96EA-41740F65DF6E}"/>
              </a:ext>
            </a:extLst>
          </p:cNvPr>
          <p:cNvSpPr/>
          <p:nvPr/>
        </p:nvSpPr>
        <p:spPr>
          <a:xfrm>
            <a:off x="4055123" y="4867332"/>
            <a:ext cx="914400" cy="91440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21" name="Звезда: 4 точки 20">
            <a:extLst>
              <a:ext uri="{FF2B5EF4-FFF2-40B4-BE49-F238E27FC236}">
                <a16:creationId xmlns:a16="http://schemas.microsoft.com/office/drawing/2014/main" id="{B2FE81E4-4C43-42A9-BF5C-A67EDA1A27E5}"/>
              </a:ext>
            </a:extLst>
          </p:cNvPr>
          <p:cNvSpPr/>
          <p:nvPr/>
        </p:nvSpPr>
        <p:spPr>
          <a:xfrm>
            <a:off x="3551103" y="2067498"/>
            <a:ext cx="914400" cy="91440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2" name="Звезда: 4 точки 21">
            <a:extLst>
              <a:ext uri="{FF2B5EF4-FFF2-40B4-BE49-F238E27FC236}">
                <a16:creationId xmlns:a16="http://schemas.microsoft.com/office/drawing/2014/main" id="{E504E628-5FD0-485B-840D-65058B5411A0}"/>
              </a:ext>
            </a:extLst>
          </p:cNvPr>
          <p:cNvSpPr/>
          <p:nvPr/>
        </p:nvSpPr>
        <p:spPr>
          <a:xfrm>
            <a:off x="5681948" y="5189517"/>
            <a:ext cx="914400" cy="91440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23" name="Звезда: 4 точки 22">
            <a:extLst>
              <a:ext uri="{FF2B5EF4-FFF2-40B4-BE49-F238E27FC236}">
                <a16:creationId xmlns:a16="http://schemas.microsoft.com/office/drawing/2014/main" id="{041D4135-AF28-4D16-9B5E-2C7287B5B3C3}"/>
              </a:ext>
            </a:extLst>
          </p:cNvPr>
          <p:cNvSpPr/>
          <p:nvPr/>
        </p:nvSpPr>
        <p:spPr>
          <a:xfrm>
            <a:off x="5464366" y="3118978"/>
            <a:ext cx="914400" cy="91440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24" name="Звезда: 4 точки 23">
            <a:extLst>
              <a:ext uri="{FF2B5EF4-FFF2-40B4-BE49-F238E27FC236}">
                <a16:creationId xmlns:a16="http://schemas.microsoft.com/office/drawing/2014/main" id="{FA205F76-F64C-4751-B9B0-789036424C2D}"/>
              </a:ext>
            </a:extLst>
          </p:cNvPr>
          <p:cNvSpPr/>
          <p:nvPr/>
        </p:nvSpPr>
        <p:spPr>
          <a:xfrm>
            <a:off x="5620437" y="7689014"/>
            <a:ext cx="914400" cy="91440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25" name="Звезда: 4 точки 24">
            <a:extLst>
              <a:ext uri="{FF2B5EF4-FFF2-40B4-BE49-F238E27FC236}">
                <a16:creationId xmlns:a16="http://schemas.microsoft.com/office/drawing/2014/main" id="{A67CD1C4-55DA-49B4-A028-CEBCE04970D0}"/>
              </a:ext>
            </a:extLst>
          </p:cNvPr>
          <p:cNvSpPr/>
          <p:nvPr/>
        </p:nvSpPr>
        <p:spPr>
          <a:xfrm>
            <a:off x="3357046" y="7342599"/>
            <a:ext cx="914400" cy="91440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26" name="Звезда: 4 точки 25">
            <a:extLst>
              <a:ext uri="{FF2B5EF4-FFF2-40B4-BE49-F238E27FC236}">
                <a16:creationId xmlns:a16="http://schemas.microsoft.com/office/drawing/2014/main" id="{C6AC117F-949D-4FC8-AB5D-01B10C937DBE}"/>
              </a:ext>
            </a:extLst>
          </p:cNvPr>
          <p:cNvSpPr/>
          <p:nvPr/>
        </p:nvSpPr>
        <p:spPr>
          <a:xfrm>
            <a:off x="1370679" y="9038815"/>
            <a:ext cx="2363119" cy="109871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27" name="Звезда: 4 точки 26">
            <a:extLst>
              <a:ext uri="{FF2B5EF4-FFF2-40B4-BE49-F238E27FC236}">
                <a16:creationId xmlns:a16="http://schemas.microsoft.com/office/drawing/2014/main" id="{57B52DCE-75DE-46D4-B87D-70E36E6BE427}"/>
              </a:ext>
            </a:extLst>
          </p:cNvPr>
          <p:cNvSpPr/>
          <p:nvPr/>
        </p:nvSpPr>
        <p:spPr>
          <a:xfrm>
            <a:off x="1280881" y="6450232"/>
            <a:ext cx="914400" cy="914400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7</a:t>
            </a:r>
          </a:p>
        </p:txBody>
      </p:sp>
      <p:cxnSp>
        <p:nvCxnSpPr>
          <p:cNvPr id="31" name="Соединитель: изогнутый 30">
            <a:extLst>
              <a:ext uri="{FF2B5EF4-FFF2-40B4-BE49-F238E27FC236}">
                <a16:creationId xmlns:a16="http://schemas.microsoft.com/office/drawing/2014/main" id="{76CCC4C6-C807-4108-847D-A930589573EE}"/>
              </a:ext>
            </a:extLst>
          </p:cNvPr>
          <p:cNvCxnSpPr/>
          <p:nvPr/>
        </p:nvCxnSpPr>
        <p:spPr>
          <a:xfrm>
            <a:off x="4109292" y="2981898"/>
            <a:ext cx="1178804" cy="669906"/>
          </a:xfrm>
          <a:prstGeom prst="curvedConnector3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: изогнутый 32">
            <a:extLst>
              <a:ext uri="{FF2B5EF4-FFF2-40B4-BE49-F238E27FC236}">
                <a16:creationId xmlns:a16="http://schemas.microsoft.com/office/drawing/2014/main" id="{51073745-85E8-416A-927C-2BE2195D327B}"/>
              </a:ext>
            </a:extLst>
          </p:cNvPr>
          <p:cNvCxnSpPr/>
          <p:nvPr/>
        </p:nvCxnSpPr>
        <p:spPr>
          <a:xfrm rot="10800000" flipV="1">
            <a:off x="2095040" y="4131325"/>
            <a:ext cx="2647723" cy="914400"/>
          </a:xfrm>
          <a:prstGeom prst="curvedConnector3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: изогнутый 34">
            <a:extLst>
              <a:ext uri="{FF2B5EF4-FFF2-40B4-BE49-F238E27FC236}">
                <a16:creationId xmlns:a16="http://schemas.microsoft.com/office/drawing/2014/main" id="{B1B7062C-9C42-4C20-A6BA-8D68267F2EE3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1509311" y="5638800"/>
            <a:ext cx="1784382" cy="647964"/>
          </a:xfrm>
          <a:prstGeom prst="curvedConnector4">
            <a:avLst>
              <a:gd name="adj1" fmla="val 44402"/>
              <a:gd name="adj2" fmla="val 135280"/>
            </a:avLst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: изогнутый 39">
            <a:extLst>
              <a:ext uri="{FF2B5EF4-FFF2-40B4-BE49-F238E27FC236}">
                <a16:creationId xmlns:a16="http://schemas.microsoft.com/office/drawing/2014/main" id="{B1C6CA88-480A-4983-8F84-A28A6D31BE23}"/>
              </a:ext>
            </a:extLst>
          </p:cNvPr>
          <p:cNvCxnSpPr/>
          <p:nvPr/>
        </p:nvCxnSpPr>
        <p:spPr>
          <a:xfrm rot="16200000" flipH="1">
            <a:off x="4495024" y="5867399"/>
            <a:ext cx="600131" cy="565533"/>
          </a:xfrm>
          <a:prstGeom prst="curvedConnector3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: изогнутый 41">
            <a:extLst>
              <a:ext uri="{FF2B5EF4-FFF2-40B4-BE49-F238E27FC236}">
                <a16:creationId xmlns:a16="http://schemas.microsoft.com/office/drawing/2014/main" id="{06E05091-27E0-411E-9551-A3729DE66D21}"/>
              </a:ext>
            </a:extLst>
          </p:cNvPr>
          <p:cNvCxnSpPr>
            <a:cxnSpLocks/>
            <a:endCxn id="12" idx="0"/>
          </p:cNvCxnSpPr>
          <p:nvPr/>
        </p:nvCxnSpPr>
        <p:spPr>
          <a:xfrm rot="10800000" flipV="1">
            <a:off x="1768208" y="6631939"/>
            <a:ext cx="3402383" cy="979514"/>
          </a:xfrm>
          <a:prstGeom prst="curvedConnector3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оединитель: изогнутый 45">
            <a:extLst>
              <a:ext uri="{FF2B5EF4-FFF2-40B4-BE49-F238E27FC236}">
                <a16:creationId xmlns:a16="http://schemas.microsoft.com/office/drawing/2014/main" id="{9D761B33-D621-49CC-87BC-63B0335FB68A}"/>
              </a:ext>
            </a:extLst>
          </p:cNvPr>
          <p:cNvCxnSpPr>
            <a:endCxn id="13" idx="3"/>
          </p:cNvCxnSpPr>
          <p:nvPr/>
        </p:nvCxnSpPr>
        <p:spPr>
          <a:xfrm>
            <a:off x="1184828" y="8218282"/>
            <a:ext cx="1269225" cy="568236"/>
          </a:xfrm>
          <a:prstGeom prst="curvedConnector4">
            <a:avLst>
              <a:gd name="adj1" fmla="val 41549"/>
              <a:gd name="adj2" fmla="val 140230"/>
            </a:avLst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: изогнутый 47">
            <a:extLst>
              <a:ext uri="{FF2B5EF4-FFF2-40B4-BE49-F238E27FC236}">
                <a16:creationId xmlns:a16="http://schemas.microsoft.com/office/drawing/2014/main" id="{631BC361-7245-489D-B91C-52366D499288}"/>
              </a:ext>
            </a:extLst>
          </p:cNvPr>
          <p:cNvCxnSpPr/>
          <p:nvPr/>
        </p:nvCxnSpPr>
        <p:spPr>
          <a:xfrm>
            <a:off x="3774654" y="8414586"/>
            <a:ext cx="1050734" cy="591578"/>
          </a:xfrm>
          <a:prstGeom prst="curvedConnector3">
            <a:avLst/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: изогнутый 49">
            <a:extLst>
              <a:ext uri="{FF2B5EF4-FFF2-40B4-BE49-F238E27FC236}">
                <a16:creationId xmlns:a16="http://schemas.microsoft.com/office/drawing/2014/main" id="{4EDE59F7-4A4D-4A5D-9B56-B2776A40C5F1}"/>
              </a:ext>
            </a:extLst>
          </p:cNvPr>
          <p:cNvCxnSpPr>
            <a:cxnSpLocks/>
            <a:endCxn id="15" idx="1"/>
          </p:cNvCxnSpPr>
          <p:nvPr/>
        </p:nvCxnSpPr>
        <p:spPr>
          <a:xfrm rot="10800000" flipV="1">
            <a:off x="2231945" y="8697243"/>
            <a:ext cx="2957973" cy="1818932"/>
          </a:xfrm>
          <a:prstGeom prst="curvedConnector4">
            <a:avLst>
              <a:gd name="adj1" fmla="val 46246"/>
              <a:gd name="adj2" fmla="val 121698"/>
            </a:avLst>
          </a:prstGeom>
          <a:ln w="5715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772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A1%D1%82%D0%B5%D0%BF%D0%B0%D0%BD\Desktop\%D0%BE%D0%B1%D0%BD%D0%BE%D0%B2%D0%BB%D0%B5%D0%BD%D0%BD%D1%8B%D0%B5 %D0%9A%D0%A2%D0%9F %D0%9B%D0%B0%D1%80%D0%B8%D0%BD%D0%B0\%D0%BA%D1%83%D1%80%D1%81%D1%8B %D0%BF%D0%BE %D0%A4%D0%93\i (6).webp">
            <a:extLst>
              <a:ext uri="{FF2B5EF4-FFF2-40B4-BE49-F238E27FC236}">
                <a16:creationId xmlns:a16="http://schemas.microsoft.com/office/drawing/2014/main" id="{269BBB54-857A-46A9-90A7-6FAC3747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7" y="6010277"/>
            <a:ext cx="171449" cy="1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6" tIns="25718" rIns="51436" bIns="25718" numCol="1" anchor="t" anchorCtr="0" compatLnSpc="1">
            <a:prstTxWarp prst="textNoShape">
              <a:avLst/>
            </a:prstTxWarp>
          </a:bodyPr>
          <a:lstStyle/>
          <a:p>
            <a:pPr defTabSz="257175"/>
            <a:endParaRPr lang="ru-RU" sz="1013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CA85AD03-F7DE-4CBF-9FEF-9E5485E3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385" y="1151460"/>
            <a:ext cx="762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BE64901-6C49-471B-ABE9-417979E62B8F}"/>
              </a:ext>
            </a:extLst>
          </p:cNvPr>
          <p:cNvSpPr/>
          <p:nvPr/>
        </p:nvSpPr>
        <p:spPr>
          <a:xfrm>
            <a:off x="672689" y="1103167"/>
            <a:ext cx="762000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04897F5-6082-4769-9494-AD415729DF2F}"/>
              </a:ext>
            </a:extLst>
          </p:cNvPr>
          <p:cNvSpPr/>
          <p:nvPr/>
        </p:nvSpPr>
        <p:spPr>
          <a:xfrm>
            <a:off x="1799349" y="1151460"/>
            <a:ext cx="3314700" cy="480287"/>
          </a:xfrm>
          <a:prstGeom prst="round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</a:rPr>
              <a:t>Задание</a:t>
            </a:r>
          </a:p>
        </p:txBody>
      </p:sp>
      <p:sp>
        <p:nvSpPr>
          <p:cNvPr id="13" name="Свиток: горизонтальный 12">
            <a:extLst>
              <a:ext uri="{FF2B5EF4-FFF2-40B4-BE49-F238E27FC236}">
                <a16:creationId xmlns:a16="http://schemas.microsoft.com/office/drawing/2014/main" id="{F2808487-852E-431C-A83F-0337095AEB30}"/>
              </a:ext>
            </a:extLst>
          </p:cNvPr>
          <p:cNvSpPr/>
          <p:nvPr/>
        </p:nvSpPr>
        <p:spPr>
          <a:xfrm>
            <a:off x="672689" y="1712768"/>
            <a:ext cx="5476875" cy="1193095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Изучи информацию в </a:t>
            </a:r>
            <a:r>
              <a:rPr lang="ru-RU" sz="1600" b="1" dirty="0">
                <a:solidFill>
                  <a:srgbClr val="C00000"/>
                </a:solidFill>
              </a:rPr>
              <a:t>приложении 1.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Рассмотри облако слов и обведи названия ликов святых (найди все или как можно больше названий) 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1288468C-48F2-4EE4-AD21-0F081E75E776}"/>
              </a:ext>
            </a:extLst>
          </p:cNvPr>
          <p:cNvSpPr/>
          <p:nvPr/>
        </p:nvSpPr>
        <p:spPr>
          <a:xfrm>
            <a:off x="352425" y="9972992"/>
            <a:ext cx="1828800" cy="6095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Ответ !!!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7A52617-BCB8-47D5-8947-052F7E4C725E}"/>
              </a:ext>
            </a:extLst>
          </p:cNvPr>
          <p:cNvCxnSpPr>
            <a:cxnSpLocks/>
          </p:cNvCxnSpPr>
          <p:nvPr/>
        </p:nvCxnSpPr>
        <p:spPr>
          <a:xfrm>
            <a:off x="1857376" y="10582576"/>
            <a:ext cx="36510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CF936F-607B-4403-AF73-68B9DADF0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3043343"/>
            <a:ext cx="6096715" cy="613898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781CF1-EB54-4A64-A1DF-CB450AEE0C40}"/>
              </a:ext>
            </a:extLst>
          </p:cNvPr>
          <p:cNvSpPr/>
          <p:nvPr/>
        </p:nvSpPr>
        <p:spPr>
          <a:xfrm>
            <a:off x="5344385" y="10699979"/>
            <a:ext cx="539827" cy="53166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3C4944-A7DF-43D1-8040-7362FB1FB9BC}"/>
              </a:ext>
            </a:extLst>
          </p:cNvPr>
          <p:cNvSpPr txBox="1"/>
          <p:nvPr/>
        </p:nvSpPr>
        <p:spPr>
          <a:xfrm>
            <a:off x="1567049" y="10781144"/>
            <a:ext cx="354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Отметка о выполнении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9A4560F2-077A-46C3-B298-9010081B49AE}"/>
              </a:ext>
            </a:extLst>
          </p:cNvPr>
          <p:cNvSpPr/>
          <p:nvPr/>
        </p:nvSpPr>
        <p:spPr>
          <a:xfrm>
            <a:off x="2754217" y="9826096"/>
            <a:ext cx="264405" cy="451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знак завершения 7">
            <a:extLst>
              <a:ext uri="{FF2B5EF4-FFF2-40B4-BE49-F238E27FC236}">
                <a16:creationId xmlns:a16="http://schemas.microsoft.com/office/drawing/2014/main" id="{8668CA58-9367-44F1-81F0-B1B58A91BFE5}"/>
              </a:ext>
            </a:extLst>
          </p:cNvPr>
          <p:cNvSpPr/>
          <p:nvPr/>
        </p:nvSpPr>
        <p:spPr>
          <a:xfrm>
            <a:off x="1115916" y="9246356"/>
            <a:ext cx="3117774" cy="451677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Запиши количество найденных ответов</a:t>
            </a:r>
          </a:p>
        </p:txBody>
      </p:sp>
    </p:spTree>
    <p:extLst>
      <p:ext uri="{BB962C8B-B14F-4D97-AF65-F5344CB8AC3E}">
        <p14:creationId xmlns:p14="http://schemas.microsoft.com/office/powerpoint/2010/main" val="600504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A1%D1%82%D0%B5%D0%BF%D0%B0%D0%BD\Desktop\%D0%BE%D0%B1%D0%BD%D0%BE%D0%B2%D0%BB%D0%B5%D0%BD%D0%BD%D1%8B%D0%B5 %D0%9A%D0%A2%D0%9F %D0%9B%D0%B0%D1%80%D0%B8%D0%BD%D0%B0\%D0%BA%D1%83%D1%80%D1%81%D1%8B %D0%BF%D0%BE %D0%A4%D0%93\i (6).webp">
            <a:extLst>
              <a:ext uri="{FF2B5EF4-FFF2-40B4-BE49-F238E27FC236}">
                <a16:creationId xmlns:a16="http://schemas.microsoft.com/office/drawing/2014/main" id="{269BBB54-857A-46A9-90A7-6FAC3747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7" y="6010277"/>
            <a:ext cx="171449" cy="1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6" tIns="25718" rIns="51436" bIns="25718" numCol="1" anchor="t" anchorCtr="0" compatLnSpc="1">
            <a:prstTxWarp prst="textNoShape">
              <a:avLst/>
            </a:prstTxWarp>
          </a:bodyPr>
          <a:lstStyle/>
          <a:p>
            <a:pPr defTabSz="257175"/>
            <a:endParaRPr lang="ru-RU" sz="1013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CA85AD03-F7DE-4CBF-9FEF-9E5485E3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382" y="1497469"/>
            <a:ext cx="613380" cy="6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BE64901-6C49-471B-ABE9-417979E62B8F}"/>
              </a:ext>
            </a:extLst>
          </p:cNvPr>
          <p:cNvSpPr/>
          <p:nvPr/>
        </p:nvSpPr>
        <p:spPr>
          <a:xfrm>
            <a:off x="754415" y="1466523"/>
            <a:ext cx="762000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04897F5-6082-4769-9494-AD415729DF2F}"/>
              </a:ext>
            </a:extLst>
          </p:cNvPr>
          <p:cNvSpPr/>
          <p:nvPr/>
        </p:nvSpPr>
        <p:spPr>
          <a:xfrm>
            <a:off x="1672618" y="1541071"/>
            <a:ext cx="3314700" cy="480287"/>
          </a:xfrm>
          <a:prstGeom prst="round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</a:rPr>
              <a:t>Задание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82C5952-6D51-4A79-B2F4-DD82592D95F1}"/>
              </a:ext>
            </a:extLst>
          </p:cNvPr>
          <p:cNvSpPr/>
          <p:nvPr/>
        </p:nvSpPr>
        <p:spPr>
          <a:xfrm>
            <a:off x="733300" y="2138944"/>
            <a:ext cx="5552501" cy="1311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Рассмотрите изображение на  иконе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Образ всех святых»,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такую икону в храме и рассмотрите ее.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иконы в храме может немного отличаться от представленной ниже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текст в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приложении 2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выполните задания.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BB18AD-1010-4088-BCCA-4EB1DFDE5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52" y="3512851"/>
            <a:ext cx="4542924" cy="56664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BDBCA1-FE28-498D-B540-EAB7180D0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492" y="10400971"/>
            <a:ext cx="3596952" cy="49991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B01FB9D-7A79-49F9-961D-BF25621145EC}"/>
              </a:ext>
            </a:extLst>
          </p:cNvPr>
          <p:cNvSpPr/>
          <p:nvPr/>
        </p:nvSpPr>
        <p:spPr>
          <a:xfrm>
            <a:off x="5326508" y="10351224"/>
            <a:ext cx="472254" cy="45975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Блок-схема: знак завершения 3">
            <a:extLst>
              <a:ext uri="{FF2B5EF4-FFF2-40B4-BE49-F238E27FC236}">
                <a16:creationId xmlns:a16="http://schemas.microsoft.com/office/drawing/2014/main" id="{81274B67-2954-4AA4-8BB9-DF9E75C28F9C}"/>
              </a:ext>
            </a:extLst>
          </p:cNvPr>
          <p:cNvSpPr/>
          <p:nvPr/>
        </p:nvSpPr>
        <p:spPr>
          <a:xfrm>
            <a:off x="959198" y="9179281"/>
            <a:ext cx="5261232" cy="1102737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C00000"/>
                </a:solidFill>
              </a:rPr>
              <a:t>День всех святых </a:t>
            </a:r>
            <a:r>
              <a:rPr lang="ru-RU" dirty="0">
                <a:solidFill>
                  <a:schemeClr val="tx1"/>
                </a:solidFill>
              </a:rPr>
              <a:t>- __________июня, 2025 г. </a:t>
            </a:r>
            <a:r>
              <a:rPr lang="ru-RU" b="1" dirty="0">
                <a:solidFill>
                  <a:srgbClr val="002060"/>
                </a:solidFill>
              </a:rPr>
              <a:t>День всех святых, в земле Русской </a:t>
            </a:r>
            <a:r>
              <a:rPr lang="ru-RU" b="1" dirty="0" err="1">
                <a:solidFill>
                  <a:srgbClr val="002060"/>
                </a:solidFill>
              </a:rPr>
              <a:t>просиявших</a:t>
            </a:r>
            <a:r>
              <a:rPr lang="ru-RU" dirty="0" err="1">
                <a:solidFill>
                  <a:schemeClr val="tx1"/>
                </a:solidFill>
              </a:rPr>
              <a:t>________________июня</a:t>
            </a:r>
            <a:r>
              <a:rPr lang="ru-RU" dirty="0">
                <a:solidFill>
                  <a:schemeClr val="tx1"/>
                </a:solidFill>
              </a:rPr>
              <a:t>, 2025 г.</a:t>
            </a:r>
          </a:p>
        </p:txBody>
      </p:sp>
    </p:spTree>
    <p:extLst>
      <p:ext uri="{BB962C8B-B14F-4D97-AF65-F5344CB8AC3E}">
        <p14:creationId xmlns:p14="http://schemas.microsoft.com/office/powerpoint/2010/main" val="3468085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A1%D1%82%D0%B5%D0%BF%D0%B0%D0%BD\Desktop\%D0%BE%D0%B1%D0%BD%D0%BE%D0%B2%D0%BB%D0%B5%D0%BD%D0%BD%D1%8B%D0%B5 %D0%9A%D0%A2%D0%9F %D0%9B%D0%B0%D1%80%D0%B8%D0%BD%D0%B0\%D0%BA%D1%83%D1%80%D1%81%D1%8B %D0%BF%D0%BE %D0%A4%D0%93\i (6).webp">
            <a:extLst>
              <a:ext uri="{FF2B5EF4-FFF2-40B4-BE49-F238E27FC236}">
                <a16:creationId xmlns:a16="http://schemas.microsoft.com/office/drawing/2014/main" id="{269BBB54-857A-46A9-90A7-6FAC3747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7" y="6010277"/>
            <a:ext cx="171449" cy="1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6" tIns="25718" rIns="51436" bIns="25718" numCol="1" anchor="t" anchorCtr="0" compatLnSpc="1">
            <a:prstTxWarp prst="textNoShape">
              <a:avLst/>
            </a:prstTxWarp>
          </a:bodyPr>
          <a:lstStyle/>
          <a:p>
            <a:pPr defTabSz="257175"/>
            <a:endParaRPr lang="ru-RU" sz="1013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CA85AD03-F7DE-4CBF-9FEF-9E5485E3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248" y="1378388"/>
            <a:ext cx="552823" cy="48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BE64901-6C49-471B-ABE9-417979E62B8F}"/>
              </a:ext>
            </a:extLst>
          </p:cNvPr>
          <p:cNvSpPr/>
          <p:nvPr/>
        </p:nvSpPr>
        <p:spPr>
          <a:xfrm>
            <a:off x="890031" y="1288136"/>
            <a:ext cx="762000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04897F5-6082-4769-9494-AD415729DF2F}"/>
              </a:ext>
            </a:extLst>
          </p:cNvPr>
          <p:cNvSpPr/>
          <p:nvPr/>
        </p:nvSpPr>
        <p:spPr>
          <a:xfrm>
            <a:off x="1856743" y="1355628"/>
            <a:ext cx="3314700" cy="480287"/>
          </a:xfrm>
          <a:prstGeom prst="round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</a:rPr>
              <a:t>Задание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0D0C85D-1E57-4B22-93DD-A7B5564C1529}"/>
              </a:ext>
            </a:extLst>
          </p:cNvPr>
          <p:cNvSpPr/>
          <p:nvPr/>
        </p:nvSpPr>
        <p:spPr>
          <a:xfrm>
            <a:off x="630183" y="2037475"/>
            <a:ext cx="5803566" cy="13286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Рассмотри </a:t>
            </a:r>
            <a:r>
              <a:rPr lang="ru-RU" sz="1400" b="1" dirty="0">
                <a:solidFill>
                  <a:srgbClr val="C00000"/>
                </a:solidFill>
              </a:rPr>
              <a:t>приложение №3</a:t>
            </a:r>
            <a:r>
              <a:rPr lang="ru-RU" sz="1400" b="1" dirty="0">
                <a:solidFill>
                  <a:schemeClr val="tx1"/>
                </a:solidFill>
              </a:rPr>
              <a:t> «Как показана святость на иконе»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Пройдите по храму, рассмотрите иконы, представленные в задании.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Установите соответствие (</a:t>
            </a:r>
            <a:r>
              <a:rPr lang="ru-RU" sz="1400" b="1" i="1" dirty="0">
                <a:solidFill>
                  <a:schemeClr val="tx1"/>
                </a:solidFill>
              </a:rPr>
              <a:t>соедините стрелочками</a:t>
            </a:r>
            <a:r>
              <a:rPr lang="ru-RU" sz="1400" b="1" dirty="0">
                <a:solidFill>
                  <a:schemeClr val="tx1"/>
                </a:solidFill>
              </a:rPr>
              <a:t>) между символами на иконе и особенностью святых.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Имена святых смотрите в </a:t>
            </a:r>
            <a:r>
              <a:rPr lang="ru-RU" sz="1400" b="1" dirty="0">
                <a:solidFill>
                  <a:srgbClr val="C00000"/>
                </a:solidFill>
              </a:rPr>
              <a:t>приложении 4.</a:t>
            </a:r>
          </a:p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AD6FBB2-755C-47F6-B79B-AE43ECCA1BE8}"/>
              </a:ext>
            </a:extLst>
          </p:cNvPr>
          <p:cNvSpPr/>
          <p:nvPr/>
        </p:nvSpPr>
        <p:spPr>
          <a:xfrm>
            <a:off x="637367" y="3788272"/>
            <a:ext cx="2220817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Святитель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9A0851F-8EB8-4D9F-96E8-6472B6875D46}"/>
              </a:ext>
            </a:extLst>
          </p:cNvPr>
          <p:cNvSpPr/>
          <p:nvPr/>
        </p:nvSpPr>
        <p:spPr>
          <a:xfrm>
            <a:off x="630183" y="4982224"/>
            <a:ext cx="2220817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Мученик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FAA5241-237D-46A2-88BD-B7951C406469}"/>
              </a:ext>
            </a:extLst>
          </p:cNvPr>
          <p:cNvSpPr/>
          <p:nvPr/>
        </p:nvSpPr>
        <p:spPr>
          <a:xfrm>
            <a:off x="630184" y="5956049"/>
            <a:ext cx="2220817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Целитель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39A881E-61B6-48CF-9445-A2381F98C570}"/>
              </a:ext>
            </a:extLst>
          </p:cNvPr>
          <p:cNvSpPr/>
          <p:nvPr/>
        </p:nvSpPr>
        <p:spPr>
          <a:xfrm>
            <a:off x="583320" y="6901179"/>
            <a:ext cx="2220817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Праведная</a:t>
            </a:r>
          </a:p>
        </p:txBody>
      </p:sp>
      <p:pic>
        <p:nvPicPr>
          <p:cNvPr id="20" name="Рисунок 19" descr="https://pokrovtulun.cerkov.ru/files/2017/10/%D0%92%D0%9C%D0%A7.-%D0%9F%D0%90%D0%9D%D0%A2%D0%95%D0%9B%D0%98%D0%98%D0%9C%D0%9E%D0%9D.jpg">
            <a:extLst>
              <a:ext uri="{FF2B5EF4-FFF2-40B4-BE49-F238E27FC236}">
                <a16:creationId xmlns:a16="http://schemas.microsoft.com/office/drawing/2014/main" id="{80A83B9F-8064-4AA2-A4E1-7D4F17B71CE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01" y="7717176"/>
            <a:ext cx="981075" cy="221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pokrovtulun.cerkov.ru/files/2017/09/%D0%A1%D0%92%D0%92.-%D0%9C%D0%A7%D0%A7.-%D0%90%D0%94%D0%A0%D0%98%D0%90%D0%9D-%D0%98-%D0%9D%D0%90%D0%A2%D0%90%D0%9B%D0%98%D0%AF.jpg">
            <a:extLst>
              <a:ext uri="{FF2B5EF4-FFF2-40B4-BE49-F238E27FC236}">
                <a16:creationId xmlns:a16="http://schemas.microsoft.com/office/drawing/2014/main" id="{1A2D59DF-524C-4BFA-BE03-CE995B6AE9B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96" y="3465815"/>
            <a:ext cx="1417955" cy="177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pokrovtulun.cerkov.ru/files/2017/10/%D0%A1%D0%92.-%D0%91%D0%9B%D0%96.-%D0%9C%D0%90%D0%A2%D0%A0%D0%9E%D0%9D%D0%90.jpg">
            <a:extLst>
              <a:ext uri="{FF2B5EF4-FFF2-40B4-BE49-F238E27FC236}">
                <a16:creationId xmlns:a16="http://schemas.microsoft.com/office/drawing/2014/main" id="{1F8A225A-BA9A-4FEE-8402-2B000C9CF2C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419" y="7060693"/>
            <a:ext cx="1514475" cy="19519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лачко с текстом: прямоугольное 4">
            <a:extLst>
              <a:ext uri="{FF2B5EF4-FFF2-40B4-BE49-F238E27FC236}">
                <a16:creationId xmlns:a16="http://schemas.microsoft.com/office/drawing/2014/main" id="{8B364527-80C0-4161-8946-BF77F7FD145B}"/>
              </a:ext>
            </a:extLst>
          </p:cNvPr>
          <p:cNvSpPr/>
          <p:nvPr/>
        </p:nvSpPr>
        <p:spPr>
          <a:xfrm>
            <a:off x="815248" y="9012683"/>
            <a:ext cx="2285708" cy="1912294"/>
          </a:xfrm>
          <a:prstGeom prst="wedgeRectCallou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4045845-7E99-4463-A31C-62A302B3EC2E}"/>
              </a:ext>
            </a:extLst>
          </p:cNvPr>
          <p:cNvSpPr/>
          <p:nvPr/>
        </p:nvSpPr>
        <p:spPr>
          <a:xfrm>
            <a:off x="556921" y="8665472"/>
            <a:ext cx="2677099" cy="6944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Изобразите символ, который встречается на всех иконах святых, подпишите его название.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804544-4CD0-4A2E-B236-94B0A981B531}"/>
              </a:ext>
            </a:extLst>
          </p:cNvPr>
          <p:cNvSpPr txBox="1"/>
          <p:nvPr/>
        </p:nvSpPr>
        <p:spPr>
          <a:xfrm>
            <a:off x="1740593" y="10905893"/>
            <a:ext cx="354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Отметка о выполнении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9CB26DA-1504-4BE2-895D-BD2CAA8A8011}"/>
              </a:ext>
            </a:extLst>
          </p:cNvPr>
          <p:cNvSpPr/>
          <p:nvPr/>
        </p:nvSpPr>
        <p:spPr>
          <a:xfrm>
            <a:off x="5343248" y="10763480"/>
            <a:ext cx="506709" cy="48940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 descr="https://pokrovtulun.cerkov.ru/files/2017/10/%D0%A1%D0%92%D0%A2.-%D0%9D%D0%95%D0%9A%D0%A2%D0%90%D0%A0%D0%98%D0%99-%D0%AD%D0%93%D0%98%D0%9D%D0%A1%D0%9A%D0%98%D0%99.jpg">
            <a:extLst>
              <a:ext uri="{FF2B5EF4-FFF2-40B4-BE49-F238E27FC236}">
                <a16:creationId xmlns:a16="http://schemas.microsoft.com/office/drawing/2014/main" id="{FEE9F448-9E13-4FD4-9F1C-8187B263274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794" y="4968209"/>
            <a:ext cx="1417955" cy="1932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163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A1%D1%82%D0%B5%D0%BF%D0%B0%D0%BD\Desktop\%D0%BE%D0%B1%D0%BD%D0%BE%D0%B2%D0%BB%D0%B5%D0%BD%D0%BD%D1%8B%D0%B5 %D0%9A%D0%A2%D0%9F %D0%9B%D0%B0%D1%80%D0%B8%D0%BD%D0%B0\%D0%BA%D1%83%D1%80%D1%81%D1%8B %D0%BF%D0%BE %D0%A4%D0%93\i (6).webp">
            <a:extLst>
              <a:ext uri="{FF2B5EF4-FFF2-40B4-BE49-F238E27FC236}">
                <a16:creationId xmlns:a16="http://schemas.microsoft.com/office/drawing/2014/main" id="{269BBB54-857A-46A9-90A7-6FAC3747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7" y="6010277"/>
            <a:ext cx="171449" cy="1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6" tIns="25718" rIns="51436" bIns="25718" numCol="1" anchor="t" anchorCtr="0" compatLnSpc="1">
            <a:prstTxWarp prst="textNoShape">
              <a:avLst/>
            </a:prstTxWarp>
          </a:bodyPr>
          <a:lstStyle/>
          <a:p>
            <a:pPr defTabSz="257175"/>
            <a:endParaRPr lang="ru-RU" sz="1013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CA85AD03-F7DE-4CBF-9FEF-9E5485E3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193" y="912703"/>
            <a:ext cx="632592" cy="66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BE64901-6C49-471B-ABE9-417979E62B8F}"/>
              </a:ext>
            </a:extLst>
          </p:cNvPr>
          <p:cNvSpPr/>
          <p:nvPr/>
        </p:nvSpPr>
        <p:spPr>
          <a:xfrm>
            <a:off x="1045473" y="950959"/>
            <a:ext cx="762000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04897F5-6082-4769-9494-AD415729DF2F}"/>
              </a:ext>
            </a:extLst>
          </p:cNvPr>
          <p:cNvSpPr/>
          <p:nvPr/>
        </p:nvSpPr>
        <p:spPr>
          <a:xfrm>
            <a:off x="1899983" y="979247"/>
            <a:ext cx="3314700" cy="480287"/>
          </a:xfrm>
          <a:prstGeom prst="round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</a:rPr>
              <a:t>Задание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6BEFA46-CDE1-4398-B954-4011D46D1713}"/>
              </a:ext>
            </a:extLst>
          </p:cNvPr>
          <p:cNvSpPr/>
          <p:nvPr/>
        </p:nvSpPr>
        <p:spPr>
          <a:xfrm>
            <a:off x="707199" y="1583938"/>
            <a:ext cx="5956382" cy="49859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</a:t>
            </a:r>
            <a: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коробки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которых находятся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связанные с жизнью святых.</a:t>
            </a: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с именем каких святых связано содержимое коробок.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выполнения задания вам необходимо: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Направленный вправо указательный палец, тыльная сторона руки">
            <a:extLst>
              <a:ext uri="{FF2B5EF4-FFF2-40B4-BE49-F238E27FC236}">
                <a16:creationId xmlns:a16="http://schemas.microsoft.com/office/drawing/2014/main" id="{D6A75BF0-ABF8-42A2-AF0A-D3F58035B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0283" y="4345111"/>
            <a:ext cx="605927" cy="580432"/>
          </a:xfrm>
          <a:prstGeom prst="rect">
            <a:avLst/>
          </a:prstGeom>
        </p:spPr>
      </p:pic>
      <p:sp>
        <p:nvSpPr>
          <p:cNvPr id="16" name="Блок-схема: знак завершения 15">
            <a:extLst>
              <a:ext uri="{FF2B5EF4-FFF2-40B4-BE49-F238E27FC236}">
                <a16:creationId xmlns:a16="http://schemas.microsoft.com/office/drawing/2014/main" id="{C88190D1-9A9A-4498-8C7E-3161D8A4406A}"/>
              </a:ext>
            </a:extLst>
          </p:cNvPr>
          <p:cNvSpPr/>
          <p:nvPr/>
        </p:nvSpPr>
        <p:spPr>
          <a:xfrm>
            <a:off x="2208130" y="4397291"/>
            <a:ext cx="4278025" cy="463020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Прочитайте тексты из </a:t>
            </a:r>
            <a:r>
              <a:rPr lang="ru-RU" sz="1400" b="1" dirty="0">
                <a:solidFill>
                  <a:srgbClr val="C00000"/>
                </a:solidFill>
              </a:rPr>
              <a:t>приложения 5.</a:t>
            </a:r>
          </a:p>
        </p:txBody>
      </p:sp>
      <p:pic>
        <p:nvPicPr>
          <p:cNvPr id="20" name="Рисунок 19" descr="Направленный вправо указательный палец, тыльная сторона руки">
            <a:extLst>
              <a:ext uri="{FF2B5EF4-FFF2-40B4-BE49-F238E27FC236}">
                <a16:creationId xmlns:a16="http://schemas.microsoft.com/office/drawing/2014/main" id="{080594BF-ACC5-4333-88B9-BAAFD7131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0282" y="4833311"/>
            <a:ext cx="605927" cy="580432"/>
          </a:xfrm>
          <a:prstGeom prst="rect">
            <a:avLst/>
          </a:prstGeom>
        </p:spPr>
      </p:pic>
      <p:sp>
        <p:nvSpPr>
          <p:cNvPr id="21" name="Блок-схема: знак завершения 20">
            <a:extLst>
              <a:ext uri="{FF2B5EF4-FFF2-40B4-BE49-F238E27FC236}">
                <a16:creationId xmlns:a16="http://schemas.microsoft.com/office/drawing/2014/main" id="{221A3393-0980-438A-8EBB-EFE9574D28D3}"/>
              </a:ext>
            </a:extLst>
          </p:cNvPr>
          <p:cNvSpPr/>
          <p:nvPr/>
        </p:nvSpPr>
        <p:spPr>
          <a:xfrm>
            <a:off x="2208130" y="4892377"/>
            <a:ext cx="4501596" cy="580431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Откройте последовательно коробки и рассмотрите их содержимое.</a:t>
            </a:r>
          </a:p>
        </p:txBody>
      </p:sp>
      <p:pic>
        <p:nvPicPr>
          <p:cNvPr id="22" name="Рисунок 21" descr="Направленный вправо указательный палец, тыльная сторона руки">
            <a:extLst>
              <a:ext uri="{FF2B5EF4-FFF2-40B4-BE49-F238E27FC236}">
                <a16:creationId xmlns:a16="http://schemas.microsoft.com/office/drawing/2014/main" id="{F2923C73-0EC5-4C96-929D-22A40B2D5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6381" y="5331715"/>
            <a:ext cx="605927" cy="580432"/>
          </a:xfrm>
          <a:prstGeom prst="rect">
            <a:avLst/>
          </a:prstGeom>
        </p:spPr>
      </p:pic>
      <p:sp>
        <p:nvSpPr>
          <p:cNvPr id="23" name="Блок-схема: знак завершения 22">
            <a:extLst>
              <a:ext uri="{FF2B5EF4-FFF2-40B4-BE49-F238E27FC236}">
                <a16:creationId xmlns:a16="http://schemas.microsoft.com/office/drawing/2014/main" id="{2C3C5D3F-95E5-40C7-9FC1-2A649F7CCC96}"/>
              </a:ext>
            </a:extLst>
          </p:cNvPr>
          <p:cNvSpPr/>
          <p:nvPr/>
        </p:nvSpPr>
        <p:spPr>
          <a:xfrm>
            <a:off x="2224757" y="5491782"/>
            <a:ext cx="4329188" cy="463020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С жизнью каких святых связаны эти предметы?</a:t>
            </a:r>
          </a:p>
        </p:txBody>
      </p:sp>
      <p:pic>
        <p:nvPicPr>
          <p:cNvPr id="26" name="Picture 2" descr="Picture background">
            <a:extLst>
              <a:ext uri="{FF2B5EF4-FFF2-40B4-BE49-F238E27FC236}">
                <a16:creationId xmlns:a16="http://schemas.microsoft.com/office/drawing/2014/main" id="{00793B9D-1C84-4BEE-8E71-91C598FDC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t="21458" r="3474" b="23844"/>
          <a:stretch/>
        </p:blipFill>
        <p:spPr bwMode="auto">
          <a:xfrm>
            <a:off x="1208446" y="1827745"/>
            <a:ext cx="1012481" cy="804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Picture background">
            <a:extLst>
              <a:ext uri="{FF2B5EF4-FFF2-40B4-BE49-F238E27FC236}">
                <a16:creationId xmlns:a16="http://schemas.microsoft.com/office/drawing/2014/main" id="{61276A56-958A-494B-9D26-7B51A5754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t="21458" r="3474" b="23844"/>
          <a:stretch/>
        </p:blipFill>
        <p:spPr bwMode="auto">
          <a:xfrm>
            <a:off x="2788374" y="1796590"/>
            <a:ext cx="1030300" cy="8184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cture background">
            <a:extLst>
              <a:ext uri="{FF2B5EF4-FFF2-40B4-BE49-F238E27FC236}">
                <a16:creationId xmlns:a16="http://schemas.microsoft.com/office/drawing/2014/main" id="{B5F0C63B-A8A3-4CB2-8230-9BF0FAE43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t="21458" r="3474" b="23844"/>
          <a:stretch/>
        </p:blipFill>
        <p:spPr bwMode="auto">
          <a:xfrm>
            <a:off x="4619254" y="1820254"/>
            <a:ext cx="1030300" cy="8184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9924BCE3-1C60-40C5-B074-4728268ECBA3}"/>
              </a:ext>
            </a:extLst>
          </p:cNvPr>
          <p:cNvSpPr/>
          <p:nvPr/>
        </p:nvSpPr>
        <p:spPr>
          <a:xfrm>
            <a:off x="2058478" y="1591179"/>
            <a:ext cx="357246" cy="324362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0" name="Блок-схема: узел 29">
            <a:extLst>
              <a:ext uri="{FF2B5EF4-FFF2-40B4-BE49-F238E27FC236}">
                <a16:creationId xmlns:a16="http://schemas.microsoft.com/office/drawing/2014/main" id="{C879E0ED-3A8F-4C00-9522-E47F47FAABA6}"/>
              </a:ext>
            </a:extLst>
          </p:cNvPr>
          <p:cNvSpPr/>
          <p:nvPr/>
        </p:nvSpPr>
        <p:spPr>
          <a:xfrm>
            <a:off x="3767003" y="1644817"/>
            <a:ext cx="286536" cy="269298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31" name="Блок-схема: узел 30">
            <a:extLst>
              <a:ext uri="{FF2B5EF4-FFF2-40B4-BE49-F238E27FC236}">
                <a16:creationId xmlns:a16="http://schemas.microsoft.com/office/drawing/2014/main" id="{827DD255-A3A2-409F-BADF-3CF6BF993A36}"/>
              </a:ext>
            </a:extLst>
          </p:cNvPr>
          <p:cNvSpPr/>
          <p:nvPr/>
        </p:nvSpPr>
        <p:spPr>
          <a:xfrm>
            <a:off x="5579245" y="1617285"/>
            <a:ext cx="360540" cy="324362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1AD958D-BF29-4677-8F22-25D1B8A8CE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56" y="6665914"/>
            <a:ext cx="1428651" cy="17446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CABB6C0-0ED9-42C4-ADD9-B2F86439BE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97" y="6665914"/>
            <a:ext cx="1354989" cy="177859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9A7D80F-F33D-4A68-85F2-E07CE83A5E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323" y="6563168"/>
            <a:ext cx="1476518" cy="2039507"/>
          </a:xfrm>
          <a:prstGeom prst="rect">
            <a:avLst/>
          </a:prstGeom>
        </p:spPr>
      </p:pic>
      <p:sp>
        <p:nvSpPr>
          <p:cNvPr id="51" name="Блок-схема: узел 50">
            <a:extLst>
              <a:ext uri="{FF2B5EF4-FFF2-40B4-BE49-F238E27FC236}">
                <a16:creationId xmlns:a16="http://schemas.microsoft.com/office/drawing/2014/main" id="{0382E480-AC42-4DB0-BAA1-21E5D6B2EFDA}"/>
              </a:ext>
            </a:extLst>
          </p:cNvPr>
          <p:cNvSpPr/>
          <p:nvPr/>
        </p:nvSpPr>
        <p:spPr>
          <a:xfrm>
            <a:off x="3322148" y="8593804"/>
            <a:ext cx="286292" cy="281596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Блок-схема: узел 52">
            <a:extLst>
              <a:ext uri="{FF2B5EF4-FFF2-40B4-BE49-F238E27FC236}">
                <a16:creationId xmlns:a16="http://schemas.microsoft.com/office/drawing/2014/main" id="{106829AE-3081-4EA0-961C-DFA4547C3B94}"/>
              </a:ext>
            </a:extLst>
          </p:cNvPr>
          <p:cNvSpPr/>
          <p:nvPr/>
        </p:nvSpPr>
        <p:spPr>
          <a:xfrm>
            <a:off x="909208" y="8570630"/>
            <a:ext cx="272530" cy="287359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Блок-схема: узел 53">
            <a:extLst>
              <a:ext uri="{FF2B5EF4-FFF2-40B4-BE49-F238E27FC236}">
                <a16:creationId xmlns:a16="http://schemas.microsoft.com/office/drawing/2014/main" id="{BB8A2AEE-BE46-46BC-AB81-47A1104F038B}"/>
              </a:ext>
            </a:extLst>
          </p:cNvPr>
          <p:cNvSpPr/>
          <p:nvPr/>
        </p:nvSpPr>
        <p:spPr>
          <a:xfrm>
            <a:off x="5711185" y="8626839"/>
            <a:ext cx="286292" cy="281596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 descr="Направленный вправо указательный палец, тыльная сторона руки">
            <a:extLst>
              <a:ext uri="{FF2B5EF4-FFF2-40B4-BE49-F238E27FC236}">
                <a16:creationId xmlns:a16="http://schemas.microsoft.com/office/drawing/2014/main" id="{E0AE8036-1AD7-4CFD-B237-67FA5C6DC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0210" y="5853941"/>
            <a:ext cx="605927" cy="580432"/>
          </a:xfrm>
          <a:prstGeom prst="rect">
            <a:avLst/>
          </a:prstGeom>
        </p:spPr>
      </p:pic>
      <p:sp>
        <p:nvSpPr>
          <p:cNvPr id="56" name="Блок-схема: знак завершения 55">
            <a:extLst>
              <a:ext uri="{FF2B5EF4-FFF2-40B4-BE49-F238E27FC236}">
                <a16:creationId xmlns:a16="http://schemas.microsoft.com/office/drawing/2014/main" id="{2C5D239E-8C68-40ED-9440-D3AA1F6834DB}"/>
              </a:ext>
            </a:extLst>
          </p:cNvPr>
          <p:cNvSpPr/>
          <p:nvPr/>
        </p:nvSpPr>
        <p:spPr>
          <a:xfrm>
            <a:off x="2208130" y="6018935"/>
            <a:ext cx="4329188" cy="463020"/>
          </a:xfrm>
          <a:prstGeom prst="flowChartTerminato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Укажи в кружках ниже цифру соответствующей цифре коробки.</a:t>
            </a:r>
          </a:p>
        </p:txBody>
      </p:sp>
      <p:sp>
        <p:nvSpPr>
          <p:cNvPr id="49" name="Блок-схема: альтернативный процесс 48">
            <a:extLst>
              <a:ext uri="{FF2B5EF4-FFF2-40B4-BE49-F238E27FC236}">
                <a16:creationId xmlns:a16="http://schemas.microsoft.com/office/drawing/2014/main" id="{C9A425C9-7EE5-44C8-8D41-E5E0D23F1F33}"/>
              </a:ext>
            </a:extLst>
          </p:cNvPr>
          <p:cNvSpPr/>
          <p:nvPr/>
        </p:nvSpPr>
        <p:spPr>
          <a:xfrm>
            <a:off x="2443327" y="9115647"/>
            <a:ext cx="3709515" cy="985121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Найдите эти иконы в храме 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6D83EF3-CEC9-4B77-B752-2E0BE1FFA5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6250" y="10358104"/>
            <a:ext cx="3596952" cy="499915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FA5BFC8-20EF-40F2-9C60-66CFAD36B3AF}"/>
              </a:ext>
            </a:extLst>
          </p:cNvPr>
          <p:cNvSpPr/>
          <p:nvPr/>
        </p:nvSpPr>
        <p:spPr>
          <a:xfrm>
            <a:off x="5446508" y="10275884"/>
            <a:ext cx="529353" cy="49991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662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A1%D1%82%D0%B5%D0%BF%D0%B0%D0%BD\Desktop\%D0%BE%D0%B1%D0%BD%D0%BE%D0%B2%D0%BB%D0%B5%D0%BD%D0%BD%D1%8B%D0%B5 %D0%9A%D0%A2%D0%9F %D0%9B%D0%B0%D1%80%D0%B8%D0%BD%D0%B0\%D0%BA%D1%83%D1%80%D1%81%D1%8B %D0%BF%D0%BE %D0%A4%D0%93\i (6).webp">
            <a:extLst>
              <a:ext uri="{FF2B5EF4-FFF2-40B4-BE49-F238E27FC236}">
                <a16:creationId xmlns:a16="http://schemas.microsoft.com/office/drawing/2014/main" id="{269BBB54-857A-46A9-90A7-6FAC3747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7" y="6010277"/>
            <a:ext cx="171449" cy="1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6" tIns="25718" rIns="51436" bIns="25718" numCol="1" anchor="t" anchorCtr="0" compatLnSpc="1">
            <a:prstTxWarp prst="textNoShape">
              <a:avLst/>
            </a:prstTxWarp>
          </a:bodyPr>
          <a:lstStyle/>
          <a:p>
            <a:pPr defTabSz="257175"/>
            <a:endParaRPr lang="ru-RU" sz="1013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CA85AD03-F7DE-4CBF-9FEF-9E5485E3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202" y="811404"/>
            <a:ext cx="929377" cy="97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BE64901-6C49-471B-ABE9-417979E62B8F}"/>
              </a:ext>
            </a:extLst>
          </p:cNvPr>
          <p:cNvSpPr/>
          <p:nvPr/>
        </p:nvSpPr>
        <p:spPr>
          <a:xfrm>
            <a:off x="890530" y="773593"/>
            <a:ext cx="762000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04897F5-6082-4769-9494-AD415729DF2F}"/>
              </a:ext>
            </a:extLst>
          </p:cNvPr>
          <p:cNvSpPr/>
          <p:nvPr/>
        </p:nvSpPr>
        <p:spPr>
          <a:xfrm>
            <a:off x="1750980" y="798635"/>
            <a:ext cx="3314700" cy="480287"/>
          </a:xfrm>
          <a:prstGeom prst="round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u="sng" dirty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</a:rPr>
              <a:t>Задание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BB9E072-785F-4659-A27D-3FAA7E69E567}"/>
              </a:ext>
            </a:extLst>
          </p:cNvPr>
          <p:cNvSpPr/>
          <p:nvPr/>
        </p:nvSpPr>
        <p:spPr>
          <a:xfrm>
            <a:off x="1018048" y="1878233"/>
            <a:ext cx="5177927" cy="9313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приложения 6 и 7.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представленных ниже изображений икон найдите те, которые размещены в данном храме.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Отметьте их галочками</a:t>
            </a:r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A8B2F6FA-738C-4F8C-8759-5BE01F66940A}"/>
              </a:ext>
            </a:extLst>
          </p:cNvPr>
          <p:cNvSpPr/>
          <p:nvPr/>
        </p:nvSpPr>
        <p:spPr>
          <a:xfrm>
            <a:off x="4769652" y="2515574"/>
            <a:ext cx="262569" cy="262569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Маркеры-галочки">
            <a:extLst>
              <a:ext uri="{FF2B5EF4-FFF2-40B4-BE49-F238E27FC236}">
                <a16:creationId xmlns:a16="http://schemas.microsoft.com/office/drawing/2014/main" id="{1F61AEB7-940B-40E8-A23F-60E3E4A53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98417" y="2563714"/>
            <a:ext cx="371477" cy="2175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DAABFA-DD53-4652-881D-61113A6460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9" y="2932832"/>
            <a:ext cx="1370249" cy="1863457"/>
          </a:xfrm>
          <a:prstGeom prst="rect">
            <a:avLst/>
          </a:prstGeom>
        </p:spPr>
      </p:pic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17A52746-8BC9-4441-8D45-70CA49FAE8C3}"/>
              </a:ext>
            </a:extLst>
          </p:cNvPr>
          <p:cNvSpPr/>
          <p:nvPr/>
        </p:nvSpPr>
        <p:spPr>
          <a:xfrm>
            <a:off x="1465243" y="1359669"/>
            <a:ext cx="4318612" cy="480287"/>
          </a:xfrm>
          <a:prstGeom prst="horizontalScroll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  <a:latin typeface="Vezitsa" panose="020B0500000000000000" pitchFamily="34" charset="-52"/>
              </a:rPr>
              <a:t>Святые земли Русской 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DD1580-5318-4143-B533-43701E433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487" y="2932832"/>
            <a:ext cx="1347141" cy="186345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8138B0C-73A4-4324-867F-8BA9F02D74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30" y="2900766"/>
            <a:ext cx="1347141" cy="1814613"/>
          </a:xfrm>
          <a:prstGeom prst="rect">
            <a:avLst/>
          </a:prstGeom>
        </p:spPr>
      </p:pic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3559C627-2C05-4B42-98A8-975CCD708CC6}"/>
              </a:ext>
            </a:extLst>
          </p:cNvPr>
          <p:cNvSpPr/>
          <p:nvPr/>
        </p:nvSpPr>
        <p:spPr>
          <a:xfrm>
            <a:off x="1069238" y="4866502"/>
            <a:ext cx="286438" cy="253388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id="{09D6FAB3-7A71-4500-9621-659E11C7988C}"/>
              </a:ext>
            </a:extLst>
          </p:cNvPr>
          <p:cNvSpPr/>
          <p:nvPr/>
        </p:nvSpPr>
        <p:spPr>
          <a:xfrm>
            <a:off x="3056838" y="4846561"/>
            <a:ext cx="286438" cy="253388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>
            <a:extLst>
              <a:ext uri="{FF2B5EF4-FFF2-40B4-BE49-F238E27FC236}">
                <a16:creationId xmlns:a16="http://schemas.microsoft.com/office/drawing/2014/main" id="{34DBB194-AB8D-48B9-B948-0AA39DE5B9F2}"/>
              </a:ext>
            </a:extLst>
          </p:cNvPr>
          <p:cNvSpPr/>
          <p:nvPr/>
        </p:nvSpPr>
        <p:spPr>
          <a:xfrm>
            <a:off x="5169894" y="4796289"/>
            <a:ext cx="286438" cy="253388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4F840183-D46E-48CA-889F-66217182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2" y="5169333"/>
            <a:ext cx="1525836" cy="193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A9FD479-074B-4A82-863D-2453CA6DD6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171" y="5149132"/>
            <a:ext cx="1629003" cy="1976162"/>
          </a:xfrm>
          <a:prstGeom prst="rect">
            <a:avLst/>
          </a:prstGeom>
        </p:spPr>
      </p:pic>
      <p:sp>
        <p:nvSpPr>
          <p:cNvPr id="25" name="Блок-схема: узел 24">
            <a:extLst>
              <a:ext uri="{FF2B5EF4-FFF2-40B4-BE49-F238E27FC236}">
                <a16:creationId xmlns:a16="http://schemas.microsoft.com/office/drawing/2014/main" id="{DCA89D19-3169-4F37-B39F-2CF2F56E9EC7}"/>
              </a:ext>
            </a:extLst>
          </p:cNvPr>
          <p:cNvSpPr/>
          <p:nvPr/>
        </p:nvSpPr>
        <p:spPr>
          <a:xfrm>
            <a:off x="3142562" y="7238221"/>
            <a:ext cx="286438" cy="253388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>
            <a:extLst>
              <a:ext uri="{FF2B5EF4-FFF2-40B4-BE49-F238E27FC236}">
                <a16:creationId xmlns:a16="http://schemas.microsoft.com/office/drawing/2014/main" id="{F86C2367-8AC4-4195-A68B-BD823BD5943B}"/>
              </a:ext>
            </a:extLst>
          </p:cNvPr>
          <p:cNvSpPr/>
          <p:nvPr/>
        </p:nvSpPr>
        <p:spPr>
          <a:xfrm>
            <a:off x="1069238" y="7190039"/>
            <a:ext cx="286438" cy="253388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A1DAB7CE-1485-4C74-B700-10A5BD6F5DC0}"/>
              </a:ext>
            </a:extLst>
          </p:cNvPr>
          <p:cNvSpPr/>
          <p:nvPr/>
        </p:nvSpPr>
        <p:spPr>
          <a:xfrm>
            <a:off x="5291537" y="7190039"/>
            <a:ext cx="286438" cy="253388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5B373FB-B7CF-4188-93B6-91956CFF6A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75" y="5130039"/>
            <a:ext cx="1629003" cy="2060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DC6D19-6153-4556-9FC2-D772A42DAE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8" y="7567082"/>
            <a:ext cx="1771650" cy="2557542"/>
          </a:xfrm>
          <a:prstGeom prst="rect">
            <a:avLst/>
          </a:prstGeom>
        </p:spPr>
      </p:pic>
      <p:sp>
        <p:nvSpPr>
          <p:cNvPr id="34" name="Блок-схема: узел 33">
            <a:extLst>
              <a:ext uri="{FF2B5EF4-FFF2-40B4-BE49-F238E27FC236}">
                <a16:creationId xmlns:a16="http://schemas.microsoft.com/office/drawing/2014/main" id="{3B4A635B-0381-4D4B-A5A9-14E4EF9D265A}"/>
              </a:ext>
            </a:extLst>
          </p:cNvPr>
          <p:cNvSpPr/>
          <p:nvPr/>
        </p:nvSpPr>
        <p:spPr>
          <a:xfrm>
            <a:off x="3285781" y="10250662"/>
            <a:ext cx="407624" cy="332585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>
            <a:extLst>
              <a:ext uri="{FF2B5EF4-FFF2-40B4-BE49-F238E27FC236}">
                <a16:creationId xmlns:a16="http://schemas.microsoft.com/office/drawing/2014/main" id="{075D6269-BDCC-403D-892B-26FD7300A492}"/>
              </a:ext>
            </a:extLst>
          </p:cNvPr>
          <p:cNvSpPr/>
          <p:nvPr/>
        </p:nvSpPr>
        <p:spPr>
          <a:xfrm>
            <a:off x="5120004" y="10163895"/>
            <a:ext cx="380737" cy="332584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>
            <a:extLst>
              <a:ext uri="{FF2B5EF4-FFF2-40B4-BE49-F238E27FC236}">
                <a16:creationId xmlns:a16="http://schemas.microsoft.com/office/drawing/2014/main" id="{E2095771-919A-4B2C-9993-01FAFF5BE7C4}"/>
              </a:ext>
            </a:extLst>
          </p:cNvPr>
          <p:cNvSpPr/>
          <p:nvPr/>
        </p:nvSpPr>
        <p:spPr>
          <a:xfrm flipH="1">
            <a:off x="1029667" y="10250662"/>
            <a:ext cx="407624" cy="351739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A6B32AD-F911-43EC-89B1-58CB21D4A057}"/>
              </a:ext>
            </a:extLst>
          </p:cNvPr>
          <p:cNvPicPr/>
          <p:nvPr/>
        </p:nvPicPr>
        <p:blipFill rotWithShape="1">
          <a:blip r:embed="rId13"/>
          <a:srcRect l="9231" r="10978"/>
          <a:stretch/>
        </p:blipFill>
        <p:spPr bwMode="auto">
          <a:xfrm>
            <a:off x="4641830" y="7548824"/>
            <a:ext cx="1666875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F249A40C-42E6-4250-A852-7E23C928C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258" y="7575302"/>
            <a:ext cx="1861484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87153FD-D629-4A4F-BD27-29D703205B84}"/>
              </a:ext>
            </a:extLst>
          </p:cNvPr>
          <p:cNvSpPr txBox="1"/>
          <p:nvPr/>
        </p:nvSpPr>
        <p:spPr>
          <a:xfrm>
            <a:off x="1622894" y="10734482"/>
            <a:ext cx="354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Отметка о выполнении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8A0BC30-B443-48CE-8E22-755EBB546090}"/>
              </a:ext>
            </a:extLst>
          </p:cNvPr>
          <p:cNvSpPr/>
          <p:nvPr/>
        </p:nvSpPr>
        <p:spPr>
          <a:xfrm>
            <a:off x="5567768" y="10626850"/>
            <a:ext cx="524850" cy="41096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220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A1%D1%82%D0%B5%D0%BF%D0%B0%D0%BD\Desktop\%D0%BE%D0%B1%D0%BD%D0%BE%D0%B2%D0%BB%D0%B5%D0%BD%D0%BD%D1%8B%D0%B5 %D0%9A%D0%A2%D0%9F %D0%9B%D0%B0%D1%80%D0%B8%D0%BD%D0%B0\%D0%BA%D1%83%D1%80%D1%81%D1%8B %D0%BF%D0%BE %D0%A4%D0%93\i (6).webp">
            <a:extLst>
              <a:ext uri="{FF2B5EF4-FFF2-40B4-BE49-F238E27FC236}">
                <a16:creationId xmlns:a16="http://schemas.microsoft.com/office/drawing/2014/main" id="{269BBB54-857A-46A9-90A7-6FAC3747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43277" y="6010277"/>
            <a:ext cx="171449" cy="1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6" tIns="25718" rIns="51436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CA85AD03-F7DE-4CBF-9FEF-9E5485E3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456" y="996655"/>
            <a:ext cx="686189" cy="71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BE64901-6C49-471B-ABE9-417979E62B8F}"/>
              </a:ext>
            </a:extLst>
          </p:cNvPr>
          <p:cNvSpPr/>
          <p:nvPr/>
        </p:nvSpPr>
        <p:spPr>
          <a:xfrm>
            <a:off x="1205526" y="1088996"/>
            <a:ext cx="686190" cy="50648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04897F5-6082-4769-9494-AD415729DF2F}"/>
              </a:ext>
            </a:extLst>
          </p:cNvPr>
          <p:cNvSpPr/>
          <p:nvPr/>
        </p:nvSpPr>
        <p:spPr>
          <a:xfrm>
            <a:off x="2009774" y="1150922"/>
            <a:ext cx="3314700" cy="480287"/>
          </a:xfrm>
          <a:prstGeom prst="round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rgbClr val="00206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Задание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9" y="3331136"/>
            <a:ext cx="2354944" cy="1926076"/>
          </a:xfrm>
          <a:prstGeom prst="rect">
            <a:avLst/>
          </a:prstGeom>
        </p:spPr>
      </p:pic>
      <p:pic>
        <p:nvPicPr>
          <p:cNvPr id="1026" name="Picture 2" descr="article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324" y="7830157"/>
            <a:ext cx="2728986" cy="179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rticle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3351665"/>
            <a:ext cx="2638425" cy="183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нутый угол 4"/>
          <p:cNvSpPr/>
          <p:nvPr/>
        </p:nvSpPr>
        <p:spPr>
          <a:xfrm>
            <a:off x="1190430" y="1641742"/>
            <a:ext cx="4653157" cy="1561621"/>
          </a:xfrm>
          <a:prstGeom prst="foldedCorner">
            <a:avLst>
              <a:gd name="adj" fmla="val 1728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Прочитайте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приложение 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нашем городе три храма, в честь каких святых они названы?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Соотнесите стрелочками фотографию храма с их храмовой иконой.</a:t>
            </a:r>
          </a:p>
        </p:txBody>
      </p:sp>
      <p:sp>
        <p:nvSpPr>
          <p:cNvPr id="6" name="Блок-схема: память с посл. доступом 5"/>
          <p:cNvSpPr/>
          <p:nvPr/>
        </p:nvSpPr>
        <p:spPr>
          <a:xfrm>
            <a:off x="337421" y="9771205"/>
            <a:ext cx="3344705" cy="1269873"/>
          </a:xfrm>
          <a:prstGeom prst="flowChartMagneticTap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 вы понимаете слово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Пресвятая?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 какой святой так говорят?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3745301" y="10171556"/>
            <a:ext cx="2767402" cy="28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788163" y="10673837"/>
            <a:ext cx="2681677" cy="28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B3C4944-A7DF-43D1-8040-7362FB1FB9BC}"/>
              </a:ext>
            </a:extLst>
          </p:cNvPr>
          <p:cNvSpPr txBox="1"/>
          <p:nvPr/>
        </p:nvSpPr>
        <p:spPr>
          <a:xfrm>
            <a:off x="1547317" y="11120626"/>
            <a:ext cx="354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Отметка о выполнении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6781CF1-EB54-4A64-A1DF-CB450AEE0C40}"/>
              </a:ext>
            </a:extLst>
          </p:cNvPr>
          <p:cNvSpPr/>
          <p:nvPr/>
        </p:nvSpPr>
        <p:spPr>
          <a:xfrm>
            <a:off x="5275456" y="11041078"/>
            <a:ext cx="707401" cy="50126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F0E1060-CE04-4737-85C3-63238C8B7C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91" y="5695362"/>
            <a:ext cx="1424171" cy="1834355"/>
          </a:xfrm>
          <a:prstGeom prst="rect">
            <a:avLst/>
          </a:prstGeom>
        </p:spPr>
      </p:pic>
      <p:pic>
        <p:nvPicPr>
          <p:cNvPr id="20" name="Picture 2" descr="Picture background">
            <a:extLst>
              <a:ext uri="{FF2B5EF4-FFF2-40B4-BE49-F238E27FC236}">
                <a16:creationId xmlns:a16="http://schemas.microsoft.com/office/drawing/2014/main" id="{2504E3D9-3757-4504-B79D-72DF24A15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713" y="5579147"/>
            <a:ext cx="1230363" cy="242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icture background">
            <a:extLst>
              <a:ext uri="{FF2B5EF4-FFF2-40B4-BE49-F238E27FC236}">
                <a16:creationId xmlns:a16="http://schemas.microsoft.com/office/drawing/2014/main" id="{643127E7-7937-42EE-8037-E02CD26E3E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4" t="13135" r="16173" b="3190"/>
          <a:stretch/>
        </p:blipFill>
        <p:spPr bwMode="auto">
          <a:xfrm>
            <a:off x="668609" y="5624247"/>
            <a:ext cx="1536913" cy="193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636147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1776</TotalTime>
  <Words>892</Words>
  <Application>Microsoft Office PowerPoint</Application>
  <PresentationFormat>Широкоэкранный</PresentationFormat>
  <Paragraphs>192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Vezitsa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Степан</dc:creator>
  <cp:lastModifiedBy>Степан</cp:lastModifiedBy>
  <cp:revision>151</cp:revision>
  <cp:lastPrinted>2024-11-19T10:45:52Z</cp:lastPrinted>
  <dcterms:created xsi:type="dcterms:W3CDTF">2024-11-14T04:49:57Z</dcterms:created>
  <dcterms:modified xsi:type="dcterms:W3CDTF">2024-11-19T18:11:30Z</dcterms:modified>
</cp:coreProperties>
</file>