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1" r:id="rId2"/>
    <p:sldId id="263" r:id="rId3"/>
    <p:sldId id="268" r:id="rId4"/>
    <p:sldId id="256" r:id="rId5"/>
    <p:sldId id="267" r:id="rId6"/>
    <p:sldId id="264" r:id="rId7"/>
    <p:sldId id="265" r:id="rId8"/>
    <p:sldId id="266" r:id="rId9"/>
    <p:sldId id="269" r:id="rId10"/>
    <p:sldId id="270" r:id="rId11"/>
  </p:sldIdLst>
  <p:sldSz cx="12192000" cy="6858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тепан" initials="С" lastIdx="1" clrIdx="0">
    <p:extLst>
      <p:ext uri="{19B8F6BF-5375-455C-9EA6-DF929625EA0E}">
        <p15:presenceInfo xmlns:p15="http://schemas.microsoft.com/office/powerpoint/2012/main" userId="Степа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03" autoAdjust="0"/>
  </p:normalViewPr>
  <p:slideViewPr>
    <p:cSldViewPr snapToGrid="0">
      <p:cViewPr varScale="1">
        <p:scale>
          <a:sx n="152" d="100"/>
          <a:sy n="152" d="100"/>
        </p:scale>
        <p:origin x="61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70203" cy="499449"/>
          </a:xfrm>
          <a:prstGeom prst="rect">
            <a:avLst/>
          </a:prstGeom>
        </p:spPr>
        <p:txBody>
          <a:bodyPr vert="horz" lIns="199626" tIns="99812" rIns="199626" bIns="99812" rtlCol="0"/>
          <a:lstStyle>
            <a:lvl1pPr algn="l">
              <a:defRPr sz="2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115" y="3"/>
            <a:ext cx="2973889" cy="499449"/>
          </a:xfrm>
          <a:prstGeom prst="rect">
            <a:avLst/>
          </a:prstGeom>
        </p:spPr>
        <p:txBody>
          <a:bodyPr vert="horz" lIns="199626" tIns="99812" rIns="199626" bIns="99812" rtlCol="0"/>
          <a:lstStyle>
            <a:lvl1pPr algn="r">
              <a:defRPr sz="2600"/>
            </a:lvl1pPr>
          </a:lstStyle>
          <a:p>
            <a:fld id="{05540C27-CC7D-49FD-B777-CEE68D2989C2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1425"/>
            <a:ext cx="5969000" cy="3357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99626" tIns="99812" rIns="199626" bIns="9981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432" y="4784722"/>
            <a:ext cx="5487137" cy="3919006"/>
          </a:xfrm>
          <a:prstGeom prst="rect">
            <a:avLst/>
          </a:prstGeom>
        </p:spPr>
        <p:txBody>
          <a:bodyPr vert="horz" lIns="199626" tIns="99812" rIns="199626" bIns="9981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46242"/>
            <a:ext cx="2970203" cy="499449"/>
          </a:xfrm>
          <a:prstGeom prst="rect">
            <a:avLst/>
          </a:prstGeom>
        </p:spPr>
        <p:txBody>
          <a:bodyPr vert="horz" lIns="199626" tIns="99812" rIns="199626" bIns="99812" rtlCol="0" anchor="b"/>
          <a:lstStyle>
            <a:lvl1pPr algn="l">
              <a:defRPr sz="26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115" y="9446242"/>
            <a:ext cx="2973889" cy="499449"/>
          </a:xfrm>
          <a:prstGeom prst="rect">
            <a:avLst/>
          </a:prstGeom>
        </p:spPr>
        <p:txBody>
          <a:bodyPr vert="horz" lIns="199626" tIns="99812" rIns="199626" bIns="99812" rtlCol="0" anchor="b"/>
          <a:lstStyle>
            <a:lvl1pPr algn="r">
              <a:defRPr sz="2600"/>
            </a:lvl1pPr>
          </a:lstStyle>
          <a:p>
            <a:fld id="{540D9559-E637-47FF-A87D-66C5B0D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21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28D5D-A6C1-43B6-B3D0-C8BE92325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EEADA5-0596-49BF-8C06-8B91054B2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74166-8F8C-4300-A63E-C43314B4F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75F98-02AE-47FE-9988-4989109C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ACA2A-3661-45A6-9864-E4C77B42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5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67D81-677A-4246-A25A-BAAF22BE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5BF06A-7CDB-4246-9A10-DCCF1CFC0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FE82D-2DE6-4051-8248-D625CEA6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A37376-E69C-4A07-BC72-2FE0866F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A9D1D-A992-4236-9429-A8EBF071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36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D38267-D2B5-4936-8D78-1154474DA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5670A4-011B-4DC2-8409-B9AA8491F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39B4F-5F7B-444F-9196-D8FD0FAE4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4C08A8-EEBE-42A5-871A-C967DED6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57303B-6061-440A-8473-B7012AB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28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95598-D4DC-48D9-9C48-E9FAE5AF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90529-FB3A-4B81-AEE9-5C6BDA71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BFDE24-D021-4A4F-8C6E-ABFFBF066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60118-011D-43DF-9B66-5B08E0F3C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3D5AAE-18F0-48EE-A6EF-F1ADCACA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49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87E07-F8B2-4B96-895E-450E7D9D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10497-94F8-405F-AFD4-3268DA9A4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FE4DD9-37B7-4A4A-BCF7-09A8BCB8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191C3-FAA6-4B11-BA2A-36B3A70BE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65265E-808B-481B-A2E5-7CF6B00D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90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7C255-F299-4467-917E-86363429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9CFC6-D841-479C-AD5F-52CDBFB95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656270-680B-4587-BC39-C51C374B9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C11F51-2C82-4D28-AD7A-CE0438130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CC340B-990E-4B6E-9B55-76C615AE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A3FC7-D13A-4504-9D3E-C00CA4EE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66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24117-CDF7-499F-8925-73A448467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6BA5F4-4201-49C9-9EF1-8CE2B3210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3D4076-2F21-41FD-B727-CDC7E563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817893-0D69-49C8-B5A0-58A67E85A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696CC8-02A2-4A2D-9304-D080A71648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4AEF82-0868-41D0-80FC-754034C4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7FEF10-E353-4328-9E47-FA30ED5A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0BB2BC-D377-4E2D-B0A0-DDB9A2B7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3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F27F1-5FC4-4B0A-9684-EC0749CC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49085B-542C-4460-B128-FEB82C0D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516B0B-288D-4C5B-8CF5-4E370D19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7DC15CE-0D78-4783-86F7-D92B9D27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4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51C9E2-5B17-487A-A353-030DA842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7BE889-BF1D-4922-BC89-1817E060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23AC6B-3D50-41B2-94C7-34D86B3C5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6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0D0B1-B680-447C-8E53-9349D720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460ECD-62B1-4894-ABC3-ACD0E1F89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2FD09E-871D-488E-8ED2-883450BFF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269900-E75A-4EF4-BF8E-A500130C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4C2805-28E5-42A1-BDDD-B586D3F8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E5A03F-579C-4903-8E7D-14E64CC4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1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14AB9-C65C-4DA7-A6F9-3E0062220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180447-C31C-4720-9FF5-D18DB9361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51704C-4DA0-42AB-B4EE-A34F537C8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BDC09C-A445-433B-8FAB-F1485CF3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5BC11F-24E4-4DD5-AE67-2241253D3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6716C2-CCAD-4593-A892-4EC27745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1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E7AB3-012E-4FF7-854C-B92C94CB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44776F-9B1A-4A91-87C0-16905D40E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C55A1-7AD4-4B95-953D-09DB4422BB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1DB2E-2F0A-4460-AB30-3303DABC9D2F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1194C-581B-48FD-8721-6C86DFB1F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B78A1-AFFD-4FDC-8B3B-B17A7E948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AE472-DF16-4C9E-8359-4D1F12C751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1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11.jpe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eg"/><Relationship Id="rId3" Type="http://schemas.openxmlformats.org/officeDocument/2006/relationships/image" Target="../media/image15.sv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17.jpe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e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B91C353C-2854-4600-AC6C-BF81F339331B}"/>
              </a:ext>
            </a:extLst>
          </p:cNvPr>
          <p:cNvSpPr/>
          <p:nvPr/>
        </p:nvSpPr>
        <p:spPr>
          <a:xfrm>
            <a:off x="1227767" y="0"/>
            <a:ext cx="9976981" cy="22546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Материалы для 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/>
              </a:rPr>
              <a:t>участников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Picture background">
            <a:extLst>
              <a:ext uri="{FF2B5EF4-FFF2-40B4-BE49-F238E27FC236}">
                <a16:creationId xmlns:a16="http://schemas.microsoft.com/office/drawing/2014/main" id="{D8693A5C-B414-4A73-B120-D1563978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710" y="3818162"/>
            <a:ext cx="4781320" cy="264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Арка 5">
            <a:extLst>
              <a:ext uri="{FF2B5EF4-FFF2-40B4-BE49-F238E27FC236}">
                <a16:creationId xmlns:a16="http://schemas.microsoft.com/office/drawing/2014/main" id="{2FEBE730-C989-42B9-922A-CA5A4B7166D8}"/>
              </a:ext>
            </a:extLst>
          </p:cNvPr>
          <p:cNvSpPr/>
          <p:nvPr/>
        </p:nvSpPr>
        <p:spPr>
          <a:xfrm>
            <a:off x="3591801" y="1722327"/>
            <a:ext cx="4781320" cy="4373696"/>
          </a:xfrm>
          <a:prstGeom prst="blockArc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Святость. Святые.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Святые земли Русской.</a:t>
            </a:r>
          </a:p>
        </p:txBody>
      </p:sp>
      <p:sp>
        <p:nvSpPr>
          <p:cNvPr id="7" name="Взрыв: 8 точек 6">
            <a:extLst>
              <a:ext uri="{FF2B5EF4-FFF2-40B4-BE49-F238E27FC236}">
                <a16:creationId xmlns:a16="http://schemas.microsoft.com/office/drawing/2014/main" id="{8FFC48B6-29EE-481E-BFE7-08335B00B3C9}"/>
              </a:ext>
            </a:extLst>
          </p:cNvPr>
          <p:cNvSpPr/>
          <p:nvPr/>
        </p:nvSpPr>
        <p:spPr>
          <a:xfrm>
            <a:off x="6630248" y="253179"/>
            <a:ext cx="3745734" cy="3283026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КВЕСТА</a:t>
            </a:r>
          </a:p>
        </p:txBody>
      </p:sp>
    </p:spTree>
    <p:extLst>
      <p:ext uri="{BB962C8B-B14F-4D97-AF65-F5344CB8AC3E}">
        <p14:creationId xmlns:p14="http://schemas.microsoft.com/office/powerpoint/2010/main" val="266458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69A4ADF1-1740-4A4C-B874-EE3C0B6DE692}"/>
              </a:ext>
            </a:extLst>
          </p:cNvPr>
          <p:cNvSpPr/>
          <p:nvPr/>
        </p:nvSpPr>
        <p:spPr>
          <a:xfrm>
            <a:off x="1467243" y="588054"/>
            <a:ext cx="9257511" cy="568189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50BB5F6-F24C-4A59-9277-2E96834AF988}"/>
              </a:ext>
            </a:extLst>
          </p:cNvPr>
          <p:cNvSpPr/>
          <p:nvPr/>
        </p:nvSpPr>
        <p:spPr>
          <a:xfrm>
            <a:off x="3310759" y="901789"/>
            <a:ext cx="6262063" cy="6810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Именины</a:t>
            </a:r>
          </a:p>
        </p:txBody>
      </p:sp>
      <p:sp>
        <p:nvSpPr>
          <p:cNvPr id="6" name="Блок-схема: карточка 5">
            <a:extLst>
              <a:ext uri="{FF2B5EF4-FFF2-40B4-BE49-F238E27FC236}">
                <a16:creationId xmlns:a16="http://schemas.microsoft.com/office/drawing/2014/main" id="{668818AD-993F-4D46-9DF8-00EE4283F8C7}"/>
              </a:ext>
            </a:extLst>
          </p:cNvPr>
          <p:cNvSpPr/>
          <p:nvPr/>
        </p:nvSpPr>
        <p:spPr>
          <a:xfrm>
            <a:off x="1937056" y="2068434"/>
            <a:ext cx="2459421" cy="2440503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День рождения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день, в который родился человек.</a:t>
            </a:r>
            <a:endParaRPr lang="ru-RU" sz="1600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карточка 6">
            <a:extLst>
              <a:ext uri="{FF2B5EF4-FFF2-40B4-BE49-F238E27FC236}">
                <a16:creationId xmlns:a16="http://schemas.microsoft.com/office/drawing/2014/main" id="{9ED293A5-5F93-4985-B255-FC93F659A5D5}"/>
              </a:ext>
            </a:extLst>
          </p:cNvPr>
          <p:cNvSpPr/>
          <p:nvPr/>
        </p:nvSpPr>
        <p:spPr>
          <a:xfrm>
            <a:off x="4866287" y="2068433"/>
            <a:ext cx="2459421" cy="2440503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День ангела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день, в который человек  крестился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(при крещении от Бога дается ангел человеку)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Блок-схема: карточка 7">
            <a:extLst>
              <a:ext uri="{FF2B5EF4-FFF2-40B4-BE49-F238E27FC236}">
                <a16:creationId xmlns:a16="http://schemas.microsoft.com/office/drawing/2014/main" id="{6F068634-956B-4895-99F0-083B769D8F33}"/>
              </a:ext>
            </a:extLst>
          </p:cNvPr>
          <p:cNvSpPr/>
          <p:nvPr/>
        </p:nvSpPr>
        <p:spPr>
          <a:xfrm>
            <a:off x="7960536" y="2068434"/>
            <a:ext cx="2459421" cy="2440503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День именин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lvl="0" algn="ctr" defTabSz="457200"/>
            <a:r>
              <a:rPr lang="ru-RU" sz="1400" b="1" dirty="0">
                <a:solidFill>
                  <a:prstClr val="black"/>
                </a:solidFill>
              </a:rPr>
              <a:t>день памяти святого, в честь которого назван человек (или имя которого он носит)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id="{A5B99E8C-EDB2-497D-8D5D-5E86A8BC3BE1}"/>
              </a:ext>
            </a:extLst>
          </p:cNvPr>
          <p:cNvSpPr/>
          <p:nvPr/>
        </p:nvSpPr>
        <p:spPr>
          <a:xfrm>
            <a:off x="605396" y="163961"/>
            <a:ext cx="2408971" cy="37206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Приложение 9</a:t>
            </a:r>
          </a:p>
        </p:txBody>
      </p:sp>
    </p:spTree>
    <p:extLst>
      <p:ext uri="{BB962C8B-B14F-4D97-AF65-F5344CB8AC3E}">
        <p14:creationId xmlns:p14="http://schemas.microsoft.com/office/powerpoint/2010/main" val="3875167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594D5FD-60C3-4D4B-BC04-FFF7F1F12553}"/>
              </a:ext>
            </a:extLst>
          </p:cNvPr>
          <p:cNvSpPr/>
          <p:nvPr/>
        </p:nvSpPr>
        <p:spPr>
          <a:xfrm>
            <a:off x="3450189" y="39530"/>
            <a:ext cx="5163887" cy="3367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63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Vezitsa" panose="020B0500000000000000" pitchFamily="34" charset="-52"/>
              </a:rPr>
              <a:t>ЛИКИ          СВЯТОСТИ</a:t>
            </a:r>
          </a:p>
        </p:txBody>
      </p:sp>
      <p:sp>
        <p:nvSpPr>
          <p:cNvPr id="4" name="Свиток: вертикальный 3">
            <a:extLst>
              <a:ext uri="{FF2B5EF4-FFF2-40B4-BE49-F238E27FC236}">
                <a16:creationId xmlns:a16="http://schemas.microsoft.com/office/drawing/2014/main" id="{2FB2EDE8-39EE-4D7D-9B3B-CD71E0EBAE9A}"/>
              </a:ext>
            </a:extLst>
          </p:cNvPr>
          <p:cNvSpPr/>
          <p:nvPr/>
        </p:nvSpPr>
        <p:spPr>
          <a:xfrm>
            <a:off x="1679659" y="2450278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1B170D96-389B-4BD9-B79F-65A848672000}"/>
              </a:ext>
            </a:extLst>
          </p:cNvPr>
          <p:cNvSpPr/>
          <p:nvPr/>
        </p:nvSpPr>
        <p:spPr>
          <a:xfrm>
            <a:off x="3918219" y="1385210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7989EDFD-A6B4-43BD-B416-CE75833669E0}"/>
              </a:ext>
            </a:extLst>
          </p:cNvPr>
          <p:cNvSpPr/>
          <p:nvPr/>
        </p:nvSpPr>
        <p:spPr>
          <a:xfrm>
            <a:off x="9609369" y="462344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7" name="Свиток: вертикальный 6">
            <a:extLst>
              <a:ext uri="{FF2B5EF4-FFF2-40B4-BE49-F238E27FC236}">
                <a16:creationId xmlns:a16="http://schemas.microsoft.com/office/drawing/2014/main" id="{02BD4DFC-3E88-4B1D-A976-F7F8CE0F856B}"/>
              </a:ext>
            </a:extLst>
          </p:cNvPr>
          <p:cNvSpPr/>
          <p:nvPr/>
        </p:nvSpPr>
        <p:spPr>
          <a:xfrm>
            <a:off x="7697590" y="1349612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8" name="Свиток: вертикальный 7">
            <a:extLst>
              <a:ext uri="{FF2B5EF4-FFF2-40B4-BE49-F238E27FC236}">
                <a16:creationId xmlns:a16="http://schemas.microsoft.com/office/drawing/2014/main" id="{4CA675DB-8F8C-406B-9A9A-B748290BFB2A}"/>
              </a:ext>
            </a:extLst>
          </p:cNvPr>
          <p:cNvSpPr/>
          <p:nvPr/>
        </p:nvSpPr>
        <p:spPr>
          <a:xfrm>
            <a:off x="5736275" y="1349612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9" name="Свиток: вертикальный 8">
            <a:extLst>
              <a:ext uri="{FF2B5EF4-FFF2-40B4-BE49-F238E27FC236}">
                <a16:creationId xmlns:a16="http://schemas.microsoft.com/office/drawing/2014/main" id="{D0D1A563-B51D-4C9E-9857-A97814B09DBB}"/>
              </a:ext>
            </a:extLst>
          </p:cNvPr>
          <p:cNvSpPr/>
          <p:nvPr/>
        </p:nvSpPr>
        <p:spPr>
          <a:xfrm>
            <a:off x="1672125" y="4721923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0" name="Свиток: вертикальный 9">
            <a:extLst>
              <a:ext uri="{FF2B5EF4-FFF2-40B4-BE49-F238E27FC236}">
                <a16:creationId xmlns:a16="http://schemas.microsoft.com/office/drawing/2014/main" id="{04F0670B-9876-4F47-9591-2A21727C43B0}"/>
              </a:ext>
            </a:extLst>
          </p:cNvPr>
          <p:cNvSpPr/>
          <p:nvPr/>
        </p:nvSpPr>
        <p:spPr>
          <a:xfrm>
            <a:off x="9449436" y="3033818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1" name="Свиток: вертикальный 10">
            <a:extLst>
              <a:ext uri="{FF2B5EF4-FFF2-40B4-BE49-F238E27FC236}">
                <a16:creationId xmlns:a16="http://schemas.microsoft.com/office/drawing/2014/main" id="{BE4B223B-287F-4BC8-8D98-0C79A8C1143E}"/>
              </a:ext>
            </a:extLst>
          </p:cNvPr>
          <p:cNvSpPr/>
          <p:nvPr/>
        </p:nvSpPr>
        <p:spPr>
          <a:xfrm>
            <a:off x="7543542" y="4455748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2" name="Свиток: вертикальный 11">
            <a:extLst>
              <a:ext uri="{FF2B5EF4-FFF2-40B4-BE49-F238E27FC236}">
                <a16:creationId xmlns:a16="http://schemas.microsoft.com/office/drawing/2014/main" id="{5C48B5D1-944C-46D9-A411-1E35126FECA8}"/>
              </a:ext>
            </a:extLst>
          </p:cNvPr>
          <p:cNvSpPr/>
          <p:nvPr/>
        </p:nvSpPr>
        <p:spPr>
          <a:xfrm>
            <a:off x="5851407" y="4450213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3" name="Свиток: вертикальный 12">
            <a:extLst>
              <a:ext uri="{FF2B5EF4-FFF2-40B4-BE49-F238E27FC236}">
                <a16:creationId xmlns:a16="http://schemas.microsoft.com/office/drawing/2014/main" id="{D99F495B-86CB-4525-BC86-DE50D75B416B}"/>
              </a:ext>
            </a:extLst>
          </p:cNvPr>
          <p:cNvSpPr/>
          <p:nvPr/>
        </p:nvSpPr>
        <p:spPr>
          <a:xfrm>
            <a:off x="3969361" y="4461159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95701B9-4081-4EA9-BBDA-0363C2E790FC}"/>
              </a:ext>
            </a:extLst>
          </p:cNvPr>
          <p:cNvSpPr/>
          <p:nvPr/>
        </p:nvSpPr>
        <p:spPr>
          <a:xfrm>
            <a:off x="1457249" y="3756049"/>
            <a:ext cx="1567245" cy="5682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31" b="1" dirty="0">
                <a:solidFill>
                  <a:schemeClr val="tx1"/>
                </a:solidFill>
              </a:rPr>
              <a:t>Святые Божии, которые по внушению Святого Духа предсказывали будущее, в том числе о пришествии Христа на землю для спасения людей.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82AFD78-81BF-4D2F-80CE-952331A5E427}"/>
              </a:ext>
            </a:extLst>
          </p:cNvPr>
          <p:cNvSpPr/>
          <p:nvPr/>
        </p:nvSpPr>
        <p:spPr>
          <a:xfrm>
            <a:off x="3628536" y="2681193"/>
            <a:ext cx="1567245" cy="5682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Ближайшие 12 учеников Христа, а также апостолы от 70 – </a:t>
            </a:r>
            <a:r>
              <a:rPr lang="ru-RU" sz="731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первые проповедники Евангелия и основатели первых Церквей.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878C1756-831A-4688-B264-6AAC06502108}"/>
              </a:ext>
            </a:extLst>
          </p:cNvPr>
          <p:cNvSpPr/>
          <p:nvPr/>
        </p:nvSpPr>
        <p:spPr>
          <a:xfrm>
            <a:off x="5625553" y="2647734"/>
            <a:ext cx="1567245" cy="5682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Святые, подобно апостолам обратившим ко Христу целые народы и страны.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584F7BF0-65D6-40D1-A36C-4733F6299F40}"/>
              </a:ext>
            </a:extLst>
          </p:cNvPr>
          <p:cNvSpPr/>
          <p:nvPr/>
        </p:nvSpPr>
        <p:spPr>
          <a:xfrm>
            <a:off x="7503264" y="2660392"/>
            <a:ext cx="1567245" cy="5682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архиереи, угодившие Богу своею праведною жизнью. Защищали веру, стояли за Православие, были милосердны, сострадательны к людям.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B57CCE6-CFBA-4015-89C8-7DECE070DFA2}"/>
              </a:ext>
            </a:extLst>
          </p:cNvPr>
          <p:cNvSpPr/>
          <p:nvPr/>
        </p:nvSpPr>
        <p:spPr>
          <a:xfrm>
            <a:off x="9357199" y="1839514"/>
            <a:ext cx="1567245" cy="862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Монахи, почитаемые за подвижническую жизнь (пост, молитва, удаление от мира, чтобы всецело посвятить себя служению Богу).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E8978433-E184-49A1-82E9-206B0DF2A47F}"/>
              </a:ext>
            </a:extLst>
          </p:cNvPr>
          <p:cNvSpPr/>
          <p:nvPr/>
        </p:nvSpPr>
        <p:spPr>
          <a:xfrm>
            <a:off x="8948222" y="4287191"/>
            <a:ext cx="2048539" cy="23968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Святые, принявшие смерть за веру во Христа.</a:t>
            </a:r>
          </a:p>
          <a:p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Великомученики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претерпели особо жесткие муки.</a:t>
            </a:r>
          </a:p>
          <a:p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Священномученик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тот, кто принял мучение был священником или епископом, </a:t>
            </a:r>
            <a:r>
              <a:rPr lang="ru-RU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преподобномученик</a:t>
            </a: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монахом.</a:t>
            </a:r>
          </a:p>
          <a:p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Новомученики –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святые, подвергшиеся гонениям за веру и принявшие мученическую кончину в недавнее время.</a:t>
            </a:r>
          </a:p>
          <a:p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Исповедники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открыто исповедовали веру, пострадали, но остались в живых.</a:t>
            </a:r>
          </a:p>
          <a:p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Страстотерпцы –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мученичество не за веру, но в беззлобии и кротости ко своим врагам. </a:t>
            </a:r>
          </a:p>
          <a:p>
            <a:endParaRPr lang="ru-RU" sz="6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767687F-CC6A-4960-9718-2B2A6B13C1D2}"/>
              </a:ext>
            </a:extLst>
          </p:cNvPr>
          <p:cNvSpPr/>
          <p:nvPr/>
        </p:nvSpPr>
        <p:spPr>
          <a:xfrm>
            <a:off x="7391642" y="5745307"/>
            <a:ext cx="1527283" cy="7269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Служили ближним безвозмездным (бесплатным) трудом, врачеванием телесных и духовных болезней.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E3873E8-4FC4-439B-9315-032AB10F42FC}"/>
              </a:ext>
            </a:extLst>
          </p:cNvPr>
          <p:cNvSpPr/>
          <p:nvPr/>
        </p:nvSpPr>
        <p:spPr>
          <a:xfrm>
            <a:off x="5637305" y="5760195"/>
            <a:ext cx="1656275" cy="7269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путь святости. Добровольное принятие на себя </a:t>
            </a:r>
            <a:r>
              <a:rPr lang="ru-RU" sz="6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образа безумного </a:t>
            </a:r>
            <a:r>
              <a: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Христа ради. Обличали грех и беззаконие. Терпели от людей оскорбления, побои. Терпели свои скорби и были милосердны к людям.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33B7CC2-184B-4D0D-AFB1-F7956A938583}"/>
              </a:ext>
            </a:extLst>
          </p:cNvPr>
          <p:cNvSpPr/>
          <p:nvPr/>
        </p:nvSpPr>
        <p:spPr>
          <a:xfrm>
            <a:off x="3660554" y="5745307"/>
            <a:ext cx="1567245" cy="7269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3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Миряне и священнослужители из белого духовенства (не монахи), почитаемые за праведную жизнь.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B96EAE7F-EDB2-441E-9F34-77B992971A31}"/>
              </a:ext>
            </a:extLst>
          </p:cNvPr>
          <p:cNvSpPr/>
          <p:nvPr/>
        </p:nvSpPr>
        <p:spPr>
          <a:xfrm>
            <a:off x="1457250" y="6005597"/>
            <a:ext cx="1567245" cy="6784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Цари и князья , прославленные за служение Церкви и своему народу, благочестивую жизнь, дела милосердия, укрепление Церкви и веры.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BC47B79-AFEC-423B-B55B-43F4D424D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34" y="1526715"/>
            <a:ext cx="821133" cy="10327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937E9EA-FC1E-4E26-AB6A-6B2D8C0EF4E5}"/>
              </a:ext>
            </a:extLst>
          </p:cNvPr>
          <p:cNvSpPr txBox="1"/>
          <p:nvPr/>
        </p:nvSpPr>
        <p:spPr>
          <a:xfrm>
            <a:off x="3623115" y="1017614"/>
            <a:ext cx="1690168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Апостолы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C1A226-FD7A-42A8-8CA8-0D6E86704AD1}"/>
              </a:ext>
            </a:extLst>
          </p:cNvPr>
          <p:cNvSpPr txBox="1"/>
          <p:nvPr/>
        </p:nvSpPr>
        <p:spPr>
          <a:xfrm>
            <a:off x="5233296" y="1071142"/>
            <a:ext cx="2464294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25" b="1" dirty="0">
                <a:solidFill>
                  <a:srgbClr val="002060"/>
                </a:solidFill>
                <a:latin typeface="Vezitsa" panose="020B0500000000000000" pitchFamily="34" charset="-52"/>
              </a:rPr>
              <a:t>Равноапостольные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1B49A7-2F6F-4969-B147-E3F5308255B2}"/>
              </a:ext>
            </a:extLst>
          </p:cNvPr>
          <p:cNvSpPr txBox="1"/>
          <p:nvPr/>
        </p:nvSpPr>
        <p:spPr>
          <a:xfrm>
            <a:off x="1377140" y="2137424"/>
            <a:ext cx="1690168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Пророки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CDE09B4-7AC4-4F8C-9614-3BEDDD82D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47" y="2600373"/>
            <a:ext cx="612798" cy="97454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9F3856A-45A9-43D6-B7CA-176C014A5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36" y="1487527"/>
            <a:ext cx="789497" cy="9775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30B6F2-9BAD-4DB1-993C-C7475E727C6C}"/>
              </a:ext>
            </a:extLst>
          </p:cNvPr>
          <p:cNvSpPr txBox="1"/>
          <p:nvPr/>
        </p:nvSpPr>
        <p:spPr>
          <a:xfrm>
            <a:off x="7391642" y="1044319"/>
            <a:ext cx="156724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Святители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309927-E9A7-4370-AF93-62029C97C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11" y="1491503"/>
            <a:ext cx="770064" cy="9735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F51E7C-8CB3-454C-9314-11F02D13DD8C}"/>
              </a:ext>
            </a:extLst>
          </p:cNvPr>
          <p:cNvSpPr txBox="1"/>
          <p:nvPr/>
        </p:nvSpPr>
        <p:spPr>
          <a:xfrm>
            <a:off x="9284078" y="118111"/>
            <a:ext cx="1567245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Преподобные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4D2E250-7713-4845-B13D-2D0AC9268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755" y="607817"/>
            <a:ext cx="775488" cy="9604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307185-7BD6-489B-82FA-F4C05EEC2697}"/>
              </a:ext>
            </a:extLst>
          </p:cNvPr>
          <p:cNvSpPr txBox="1"/>
          <p:nvPr/>
        </p:nvSpPr>
        <p:spPr>
          <a:xfrm>
            <a:off x="1530160" y="4431940"/>
            <a:ext cx="162057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Благоверные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4AA5176-A25F-41AF-88DE-142361B97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10" y="4849212"/>
            <a:ext cx="784536" cy="99680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5FA232B-E382-47CF-B222-B3E19AF17D0A}"/>
              </a:ext>
            </a:extLst>
          </p:cNvPr>
          <p:cNvSpPr txBox="1"/>
          <p:nvPr/>
        </p:nvSpPr>
        <p:spPr>
          <a:xfrm>
            <a:off x="3450187" y="4143698"/>
            <a:ext cx="1987974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Праведные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BE7BC49-CD14-4CA3-B4A8-EF4CE3D49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099904" y="4580690"/>
            <a:ext cx="775454" cy="99263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3596B95-3DA8-4CFB-A444-0D4287B8D4AA}"/>
              </a:ext>
            </a:extLst>
          </p:cNvPr>
          <p:cNvSpPr txBox="1"/>
          <p:nvPr/>
        </p:nvSpPr>
        <p:spPr>
          <a:xfrm>
            <a:off x="5625190" y="4132753"/>
            <a:ext cx="1456524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Блаженные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320B5E-380B-442B-868A-1FF1C7C54FD1}"/>
              </a:ext>
            </a:extLst>
          </p:cNvPr>
          <p:cNvSpPr txBox="1"/>
          <p:nvPr/>
        </p:nvSpPr>
        <p:spPr>
          <a:xfrm>
            <a:off x="7081715" y="4122002"/>
            <a:ext cx="1887201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Бессребреники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1F7D07-5FAA-41BC-A4C4-9DB1253B1432}"/>
              </a:ext>
            </a:extLst>
          </p:cNvPr>
          <p:cNvSpPr txBox="1"/>
          <p:nvPr/>
        </p:nvSpPr>
        <p:spPr>
          <a:xfrm>
            <a:off x="9251949" y="2731027"/>
            <a:ext cx="1559570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63" b="1" dirty="0">
                <a:solidFill>
                  <a:srgbClr val="002060"/>
                </a:solidFill>
                <a:latin typeface="Vezitsa" panose="020B0500000000000000" pitchFamily="34" charset="-52"/>
              </a:rPr>
              <a:t>Мученики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DCA0A498-A9EE-4A1E-A100-CEFD9BFAD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61" y="4610566"/>
            <a:ext cx="704989" cy="97128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4F88A54-0C35-43FC-970C-6A8EDCC255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39" y="4603962"/>
            <a:ext cx="761543" cy="9778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F56FB97-9FE5-4323-988C-A2C4D94E12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90" y="3172539"/>
            <a:ext cx="800797" cy="9689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91E52FB-C59D-445F-95EA-33B2DD14307C}"/>
              </a:ext>
            </a:extLst>
          </p:cNvPr>
          <p:cNvSpPr txBox="1"/>
          <p:nvPr/>
        </p:nvSpPr>
        <p:spPr>
          <a:xfrm>
            <a:off x="1446135" y="23955"/>
            <a:ext cx="1529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Vezitsa" panose="020B0500000000000000" pitchFamily="34" charset="-52"/>
              </a:rPr>
              <a:t>Праотцы</a:t>
            </a:r>
          </a:p>
        </p:txBody>
      </p:sp>
      <p:sp>
        <p:nvSpPr>
          <p:cNvPr id="47" name="Свиток: вертикальный 46">
            <a:extLst>
              <a:ext uri="{FF2B5EF4-FFF2-40B4-BE49-F238E27FC236}">
                <a16:creationId xmlns:a16="http://schemas.microsoft.com/office/drawing/2014/main" id="{5C662DDA-ADA1-44CC-9834-48F82B3203DB}"/>
              </a:ext>
            </a:extLst>
          </p:cNvPr>
          <p:cNvSpPr/>
          <p:nvPr/>
        </p:nvSpPr>
        <p:spPr>
          <a:xfrm>
            <a:off x="1679659" y="317352"/>
            <a:ext cx="1062907" cy="1231699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856FA58-6470-4571-B2E1-74886AE52A34}"/>
              </a:ext>
            </a:extLst>
          </p:cNvPr>
          <p:cNvSpPr/>
          <p:nvPr/>
        </p:nvSpPr>
        <p:spPr>
          <a:xfrm>
            <a:off x="1538655" y="1576119"/>
            <a:ext cx="1620571" cy="586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прародители человечества, ветхозаветные праведники, прародители Господа Иисуса Христа.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E62E9A5-2684-4CFC-A834-8D58B1D053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15" y="458121"/>
            <a:ext cx="691994" cy="951445"/>
          </a:xfrm>
          <a:prstGeom prst="rect">
            <a:avLst/>
          </a:prstGeom>
        </p:spPr>
      </p:pic>
      <p:sp>
        <p:nvSpPr>
          <p:cNvPr id="3" name="Блок-схема: знак завершения 2">
            <a:extLst>
              <a:ext uri="{FF2B5EF4-FFF2-40B4-BE49-F238E27FC236}">
                <a16:creationId xmlns:a16="http://schemas.microsoft.com/office/drawing/2014/main" id="{928A851C-B32D-47F9-BF4E-676173F0AC17}"/>
              </a:ext>
            </a:extLst>
          </p:cNvPr>
          <p:cNvSpPr/>
          <p:nvPr/>
        </p:nvSpPr>
        <p:spPr>
          <a:xfrm>
            <a:off x="309004" y="189186"/>
            <a:ext cx="1370655" cy="418631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Приложение 1</a:t>
            </a:r>
          </a:p>
        </p:txBody>
      </p:sp>
    </p:spTree>
    <p:extLst>
      <p:ext uri="{BB962C8B-B14F-4D97-AF65-F5344CB8AC3E}">
        <p14:creationId xmlns:p14="http://schemas.microsoft.com/office/powerpoint/2010/main" val="162826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0D50BB8-DAFD-4863-9EC5-6C047A7A1834}"/>
              </a:ext>
            </a:extLst>
          </p:cNvPr>
          <p:cNvSpPr/>
          <p:nvPr/>
        </p:nvSpPr>
        <p:spPr>
          <a:xfrm>
            <a:off x="1217098" y="731520"/>
            <a:ext cx="5063885" cy="59199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Перед вами </a:t>
            </a:r>
            <a:r>
              <a:rPr lang="ru-RU" sz="1400" b="1" dirty="0">
                <a:solidFill>
                  <a:srgbClr val="C00000"/>
                </a:solidFill>
              </a:rPr>
              <a:t>икона «Образ всех святых»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Святые </a:t>
            </a:r>
            <a:r>
              <a:rPr lang="ru-RU" sz="1400" b="1" dirty="0">
                <a:solidFill>
                  <a:schemeClr val="tx1"/>
                </a:solidFill>
              </a:rPr>
              <a:t>- это люди, которые близки и угодны Богу, жили праведно и благочестиво, получили особую благодать, очистились от греха.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Икона Всех Святых относится к </a:t>
            </a:r>
            <a:r>
              <a:rPr lang="ru-RU" sz="1400" b="1" dirty="0">
                <a:solidFill>
                  <a:srgbClr val="002060"/>
                </a:solidFill>
              </a:rPr>
              <a:t>соборным</a:t>
            </a:r>
            <a:r>
              <a:rPr lang="ru-RU" sz="1400" b="1" dirty="0">
                <a:solidFill>
                  <a:schemeClr val="tx1"/>
                </a:solidFill>
              </a:rPr>
              <a:t>, то есть, к тем, на которых изображено множество персонажей, собранных в одной композиции.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На ней присутствуют лики не только Святой Троицы (Бога Саваофа в образе старца, привычный облик Иисуса Христа и Святого Духа), Богородицы и ангелов, но и многих святых.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Святые находятся в Царствии Небесном.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Православные люди молятся святым, а они, в свою очередь, просят за них Господа Иисуса Христа. 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В православии </a:t>
            </a:r>
            <a:r>
              <a:rPr lang="ru-RU" sz="1400" b="1" dirty="0">
                <a:solidFill>
                  <a:srgbClr val="C00000"/>
                </a:solidFill>
              </a:rPr>
              <a:t>День Всех Святых </a:t>
            </a:r>
            <a:r>
              <a:rPr lang="ru-RU" sz="1400" b="1" dirty="0">
                <a:solidFill>
                  <a:schemeClr val="tx1"/>
                </a:solidFill>
              </a:rPr>
              <a:t>отмечается в первое воскресенье после Троицы. 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Праздник – </a:t>
            </a:r>
            <a:r>
              <a:rPr lang="ru-RU" sz="1400" b="1" dirty="0">
                <a:solidFill>
                  <a:srgbClr val="C00000"/>
                </a:solidFill>
              </a:rPr>
              <a:t>Собор всех святых, в земле Русской просиявших</a:t>
            </a:r>
            <a:r>
              <a:rPr lang="ru-RU" sz="1400" b="1" dirty="0">
                <a:solidFill>
                  <a:schemeClr val="tx1"/>
                </a:solidFill>
              </a:rPr>
              <a:t> отмечают на неделю позднее, во второе воскресенье после Троицы.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3C08D77-5C94-42E0-970E-E9223A81D86B}"/>
              </a:ext>
            </a:extLst>
          </p:cNvPr>
          <p:cNvSpPr/>
          <p:nvPr/>
        </p:nvSpPr>
        <p:spPr>
          <a:xfrm>
            <a:off x="2158365" y="868646"/>
            <a:ext cx="3181350" cy="4667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2060"/>
                </a:solidFill>
                <a:effectLst/>
                <a:latin typeface="Vezitsa" panose="020B0500000000000000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Образ всех святых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7C6E6FB-752B-4BB1-9AE6-073F06C21EE4}"/>
              </a:ext>
            </a:extLst>
          </p:cNvPr>
          <p:cNvSpPr/>
          <p:nvPr/>
        </p:nvSpPr>
        <p:spPr>
          <a:xfrm>
            <a:off x="6460250" y="794581"/>
            <a:ext cx="4836861" cy="5856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Задание: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Перед вами календарь на июнь 2025 г.</a:t>
            </a: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1. Определите, какого числа будет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День всех святых</a:t>
            </a: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, если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Троица</a:t>
            </a: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 – </a:t>
            </a:r>
            <a:r>
              <a:rPr lang="ru-RU" sz="1400" b="1" dirty="0">
                <a:solidFill>
                  <a:srgbClr val="00B050"/>
                </a:solidFill>
                <a:cs typeface="Times New Roman" panose="02020603050405020304" pitchFamily="18" charset="0"/>
              </a:rPr>
              <a:t>8 июня.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2. Определите, какого числа будет </a:t>
            </a:r>
            <a:r>
              <a:rPr lang="ru-RU" sz="1400" b="1" dirty="0">
                <a:solidFill>
                  <a:srgbClr val="002060"/>
                </a:solidFill>
                <a:cs typeface="Times New Roman" panose="02020603050405020304" pitchFamily="18" charset="0"/>
              </a:rPr>
              <a:t>День всех святых, в земле Русской просиявших</a:t>
            </a:r>
            <a:r>
              <a:rPr lang="ru-RU" sz="1400" b="1" dirty="0">
                <a:solidFill>
                  <a:schemeClr val="tx1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Рисунок 4" descr="C:\Users\Степан\Desktop\МАЙНС БЕТ БОТ\iun-2025.gif">
            <a:extLst>
              <a:ext uri="{FF2B5EF4-FFF2-40B4-BE49-F238E27FC236}">
                <a16:creationId xmlns:a16="http://schemas.microsoft.com/office/drawing/2014/main" id="{33561C71-12C2-4D75-8AE0-EC140B1F843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72" y="1961504"/>
            <a:ext cx="3507740" cy="24809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id="{E742A0C4-62DB-4547-831C-54AABB0F73C2}"/>
              </a:ext>
            </a:extLst>
          </p:cNvPr>
          <p:cNvSpPr/>
          <p:nvPr/>
        </p:nvSpPr>
        <p:spPr>
          <a:xfrm>
            <a:off x="498190" y="151349"/>
            <a:ext cx="3323371" cy="441434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Приложение 2</a:t>
            </a:r>
          </a:p>
        </p:txBody>
      </p:sp>
    </p:spTree>
    <p:extLst>
      <p:ext uri="{BB962C8B-B14F-4D97-AF65-F5344CB8AC3E}">
        <p14:creationId xmlns:p14="http://schemas.microsoft.com/office/powerpoint/2010/main" val="387111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9F54C014-5AD4-497D-B004-B2276FD634BE}"/>
              </a:ext>
            </a:extLst>
          </p:cNvPr>
          <p:cNvCxnSpPr/>
          <p:nvPr/>
        </p:nvCxnSpPr>
        <p:spPr>
          <a:xfrm>
            <a:off x="0" y="6858000"/>
            <a:ext cx="6858000" cy="0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5" name="Скругленный прямоугольник 4"/>
          <p:cNvSpPr/>
          <p:nvPr/>
        </p:nvSpPr>
        <p:spPr>
          <a:xfrm>
            <a:off x="2910469" y="133814"/>
            <a:ext cx="6746488" cy="5241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Bad Script" panose="02000000000000000000" pitchFamily="2" charset="0"/>
              </a:rPr>
              <a:t>Как показана святость на иконе</a:t>
            </a: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391666" y="752605"/>
            <a:ext cx="1699959" cy="2241395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Блики света </a:t>
            </a:r>
            <a:r>
              <a:rPr lang="ru-RU" sz="1400" b="1" dirty="0">
                <a:solidFill>
                  <a:schemeClr val="tx1"/>
                </a:solidFill>
              </a:rPr>
              <a:t>на лице, одежде – показывают свет святости.</a:t>
            </a: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518849" y="3642064"/>
            <a:ext cx="1986114" cy="2241395"/>
          </a:xfrm>
          <a:prstGeom prst="flowChartDocumen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Благословляющая десница </a:t>
            </a:r>
            <a:r>
              <a:rPr lang="ru-RU" sz="1400" b="1" dirty="0">
                <a:solidFill>
                  <a:schemeClr val="tx1"/>
                </a:solidFill>
              </a:rPr>
              <a:t> (правая рука) – с таким жестом изображаются святые, которые имели священный сан (святители)</a:t>
            </a: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2888043" y="3887582"/>
            <a:ext cx="1740184" cy="2241395"/>
          </a:xfrm>
          <a:prstGeom prst="flowChartDocumen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Две руки, поднятые вверх </a:t>
            </a:r>
            <a:r>
              <a:rPr lang="ru-RU" sz="1400" b="1" dirty="0">
                <a:solidFill>
                  <a:schemeClr val="tx1"/>
                </a:solidFill>
              </a:rPr>
              <a:t>– мольба, прошение, усиленная молитва.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Блок-схема: документ 9"/>
          <p:cNvSpPr/>
          <p:nvPr/>
        </p:nvSpPr>
        <p:spPr>
          <a:xfrm>
            <a:off x="5427801" y="3843685"/>
            <a:ext cx="1581768" cy="2241395"/>
          </a:xfrm>
          <a:prstGeom prst="flowChartDocumen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Рука, прижатая к груди </a:t>
            </a:r>
            <a:r>
              <a:rPr lang="ru-RU" sz="1200" b="1" dirty="0">
                <a:solidFill>
                  <a:schemeClr val="tx1"/>
                </a:solidFill>
              </a:rPr>
              <a:t>– сердечное переживание, сердечная молитва.</a:t>
            </a: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3619049" y="752605"/>
            <a:ext cx="1507897" cy="1750960"/>
          </a:xfrm>
          <a:prstGeom prst="flowChart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Нимб</a:t>
            </a:r>
            <a:r>
              <a:rPr lang="ru-RU" sz="1400" b="1" dirty="0">
                <a:solidFill>
                  <a:schemeClr val="tx1"/>
                </a:solidFill>
              </a:rPr>
              <a:t> над головой святых – сияние Божественного света.</a:t>
            </a:r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6405119" y="788189"/>
            <a:ext cx="1594312" cy="1747196"/>
          </a:xfrm>
          <a:prstGeom prst="flowChartDocumen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Крест </a:t>
            </a:r>
            <a:r>
              <a:rPr lang="ru-RU" sz="1200" b="1" dirty="0">
                <a:solidFill>
                  <a:schemeClr val="tx1"/>
                </a:solidFill>
              </a:rPr>
              <a:t>в руках у святого показывает, что он пострадал за веру, принял мученичество.</a:t>
            </a:r>
          </a:p>
        </p:txBody>
      </p:sp>
      <p:sp>
        <p:nvSpPr>
          <p:cNvPr id="13" name="Блок-схема: документ 12"/>
          <p:cNvSpPr/>
          <p:nvPr/>
        </p:nvSpPr>
        <p:spPr>
          <a:xfrm>
            <a:off x="7742406" y="3787080"/>
            <a:ext cx="1707024" cy="2241395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Открытая ладонь праведника </a:t>
            </a:r>
            <a:r>
              <a:rPr lang="ru-RU" sz="1200" b="1" dirty="0">
                <a:solidFill>
                  <a:schemeClr val="tx1"/>
                </a:solidFill>
              </a:rPr>
              <a:t>говорит о том, что в них нет никакого лукавства, злой мысли. </a:t>
            </a:r>
          </a:p>
        </p:txBody>
      </p:sp>
      <p:pic>
        <p:nvPicPr>
          <p:cNvPr id="14" name="Рисунок 13" descr="Скрепка">
            <a:extLst>
              <a:ext uri="{FF2B5EF4-FFF2-40B4-BE49-F238E27FC236}">
                <a16:creationId xmlns:a16="http://schemas.microsoft.com/office/drawing/2014/main" id="{7CA4E958-435E-4EB6-9E76-D6916B00F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420" y="550839"/>
            <a:ext cx="481373" cy="474699"/>
          </a:xfrm>
          <a:prstGeom prst="rect">
            <a:avLst/>
          </a:prstGeom>
        </p:spPr>
      </p:pic>
      <p:pic>
        <p:nvPicPr>
          <p:cNvPr id="15" name="Рисунок 14" descr="Скрепка">
            <a:extLst>
              <a:ext uri="{FF2B5EF4-FFF2-40B4-BE49-F238E27FC236}">
                <a16:creationId xmlns:a16="http://schemas.microsoft.com/office/drawing/2014/main" id="{358A4AEE-559F-4B7A-9475-EB029A3D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1124" y="633216"/>
            <a:ext cx="485048" cy="461589"/>
          </a:xfrm>
          <a:prstGeom prst="rect">
            <a:avLst/>
          </a:prstGeom>
        </p:spPr>
      </p:pic>
      <p:pic>
        <p:nvPicPr>
          <p:cNvPr id="16" name="Рисунок 15" descr="Скрепка">
            <a:extLst>
              <a:ext uri="{FF2B5EF4-FFF2-40B4-BE49-F238E27FC236}">
                <a16:creationId xmlns:a16="http://schemas.microsoft.com/office/drawing/2014/main" id="{A1334000-7D5A-4BF2-A7BF-30D802753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9560" y="657921"/>
            <a:ext cx="461589" cy="461589"/>
          </a:xfrm>
          <a:prstGeom prst="rect">
            <a:avLst/>
          </a:prstGeom>
        </p:spPr>
      </p:pic>
      <p:pic>
        <p:nvPicPr>
          <p:cNvPr id="17" name="Рисунок 16" descr="Скрепка">
            <a:extLst>
              <a:ext uri="{FF2B5EF4-FFF2-40B4-BE49-F238E27FC236}">
                <a16:creationId xmlns:a16="http://schemas.microsoft.com/office/drawing/2014/main" id="{EE6D6487-6E87-4B09-AF5B-8B1C7D52A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848" y="3411413"/>
            <a:ext cx="461301" cy="461301"/>
          </a:xfrm>
          <a:prstGeom prst="rect">
            <a:avLst/>
          </a:prstGeom>
        </p:spPr>
      </p:pic>
      <p:pic>
        <p:nvPicPr>
          <p:cNvPr id="18" name="Рисунок 17" descr="Скрепка">
            <a:extLst>
              <a:ext uri="{FF2B5EF4-FFF2-40B4-BE49-F238E27FC236}">
                <a16:creationId xmlns:a16="http://schemas.microsoft.com/office/drawing/2014/main" id="{412CDAF5-25D9-41D5-A96C-B2B933779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3668" y="3671894"/>
            <a:ext cx="439858" cy="439858"/>
          </a:xfrm>
          <a:prstGeom prst="rect">
            <a:avLst/>
          </a:prstGeom>
        </p:spPr>
      </p:pic>
      <p:pic>
        <p:nvPicPr>
          <p:cNvPr id="19" name="Рисунок 18" descr="Скрепка">
            <a:extLst>
              <a:ext uri="{FF2B5EF4-FFF2-40B4-BE49-F238E27FC236}">
                <a16:creationId xmlns:a16="http://schemas.microsoft.com/office/drawing/2014/main" id="{AFFED07A-F4F6-4867-94EB-11B8FA2A7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7801" y="3618743"/>
            <a:ext cx="468349" cy="468349"/>
          </a:xfrm>
          <a:prstGeom prst="rect">
            <a:avLst/>
          </a:prstGeom>
        </p:spPr>
      </p:pic>
      <p:pic>
        <p:nvPicPr>
          <p:cNvPr id="20" name="Рисунок 19" descr="Скрепка">
            <a:extLst>
              <a:ext uri="{FF2B5EF4-FFF2-40B4-BE49-F238E27FC236}">
                <a16:creationId xmlns:a16="http://schemas.microsoft.com/office/drawing/2014/main" id="{5B40A753-6F64-43FC-810B-C14CE8FA9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4117" y="3562941"/>
            <a:ext cx="440470" cy="51388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DDC29D-717D-4076-9659-CF66F6BDD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23" y="2014410"/>
            <a:ext cx="1201190" cy="769199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44ACFB09-6D31-4217-8BE2-3B8826D71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t="19084" r="22660" b="19605"/>
          <a:stretch/>
        </p:blipFill>
        <p:spPr bwMode="auto">
          <a:xfrm>
            <a:off x="1967759" y="822808"/>
            <a:ext cx="1235408" cy="16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EA118BDA-62B9-4560-8AB5-D5A04DA29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4" y="5310137"/>
            <a:ext cx="703565" cy="93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F7C380-E7A8-48C4-A4B2-9F363A972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01" y="5144606"/>
            <a:ext cx="879529" cy="122612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6423E4-B16C-49F3-B300-AEFFD5586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17" y="5340749"/>
            <a:ext cx="758722" cy="1153511"/>
          </a:xfrm>
          <a:prstGeom prst="rect">
            <a:avLst/>
          </a:prstGeom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FDE538EE-24AD-483A-A11A-3DF1543F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12" y="5218880"/>
            <a:ext cx="947975" cy="122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Блок-схема: документ 30">
            <a:extLst>
              <a:ext uri="{FF2B5EF4-FFF2-40B4-BE49-F238E27FC236}">
                <a16:creationId xmlns:a16="http://schemas.microsoft.com/office/drawing/2014/main" id="{B5445A14-ACDD-4DCE-B768-6B079C6E00F4}"/>
              </a:ext>
            </a:extLst>
          </p:cNvPr>
          <p:cNvSpPr/>
          <p:nvPr/>
        </p:nvSpPr>
        <p:spPr>
          <a:xfrm>
            <a:off x="8430971" y="752605"/>
            <a:ext cx="1594312" cy="1747196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В руках у святого </a:t>
            </a:r>
            <a:r>
              <a:rPr lang="ru-RU" sz="1200" b="1" dirty="0">
                <a:solidFill>
                  <a:srgbClr val="C00000"/>
                </a:solidFill>
              </a:rPr>
              <a:t>Евхаристическая Чаша </a:t>
            </a:r>
            <a:r>
              <a:rPr lang="ru-RU" sz="1200" b="1" dirty="0">
                <a:solidFill>
                  <a:schemeClr val="tx1"/>
                </a:solidFill>
              </a:rPr>
              <a:t>в знак того, что он был пламенный  служитель Божественной Литургии.</a:t>
            </a:r>
          </a:p>
        </p:txBody>
      </p:sp>
      <p:sp>
        <p:nvSpPr>
          <p:cNvPr id="32" name="Блок-схема: документ 31">
            <a:extLst>
              <a:ext uri="{FF2B5EF4-FFF2-40B4-BE49-F238E27FC236}">
                <a16:creationId xmlns:a16="http://schemas.microsoft.com/office/drawing/2014/main" id="{7169E914-79EA-41F0-B7D9-4597B7456382}"/>
              </a:ext>
            </a:extLst>
          </p:cNvPr>
          <p:cNvSpPr/>
          <p:nvPr/>
        </p:nvSpPr>
        <p:spPr>
          <a:xfrm>
            <a:off x="10272705" y="245912"/>
            <a:ext cx="1594312" cy="1747196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В царских ризах</a:t>
            </a:r>
            <a:r>
              <a:rPr lang="ru-RU" sz="1200" b="1" dirty="0">
                <a:solidFill>
                  <a:schemeClr val="tx1"/>
                </a:solidFill>
              </a:rPr>
              <a:t> (одеждах) или воинских доспехах показывают благоверных царей, князей.</a:t>
            </a:r>
          </a:p>
        </p:txBody>
      </p:sp>
      <p:pic>
        <p:nvPicPr>
          <p:cNvPr id="33" name="Рисунок 32" descr="Скрепка">
            <a:extLst>
              <a:ext uri="{FF2B5EF4-FFF2-40B4-BE49-F238E27FC236}">
                <a16:creationId xmlns:a16="http://schemas.microsoft.com/office/drawing/2014/main" id="{7AEF6137-184C-40C0-8F64-5BA9A734F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7707" y="633215"/>
            <a:ext cx="461589" cy="461589"/>
          </a:xfrm>
          <a:prstGeom prst="rect">
            <a:avLst/>
          </a:prstGeom>
        </p:spPr>
      </p:pic>
      <p:pic>
        <p:nvPicPr>
          <p:cNvPr id="34" name="Рисунок 33" descr="Скрепка">
            <a:extLst>
              <a:ext uri="{FF2B5EF4-FFF2-40B4-BE49-F238E27FC236}">
                <a16:creationId xmlns:a16="http://schemas.microsoft.com/office/drawing/2014/main" id="{A6A3013A-573D-4143-BF91-65EE9B97C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7246" y="105360"/>
            <a:ext cx="461589" cy="461589"/>
          </a:xfrm>
          <a:prstGeom prst="rect">
            <a:avLst/>
          </a:prstGeom>
        </p:spPr>
      </p:pic>
      <p:sp>
        <p:nvSpPr>
          <p:cNvPr id="35" name="Блок-схема: документ 34">
            <a:extLst>
              <a:ext uri="{FF2B5EF4-FFF2-40B4-BE49-F238E27FC236}">
                <a16:creationId xmlns:a16="http://schemas.microsoft.com/office/drawing/2014/main" id="{A0712962-85F7-42E8-81E7-790504D30C98}"/>
              </a:ext>
            </a:extLst>
          </p:cNvPr>
          <p:cNvSpPr/>
          <p:nvPr/>
        </p:nvSpPr>
        <p:spPr>
          <a:xfrm>
            <a:off x="10108460" y="3562941"/>
            <a:ext cx="1594312" cy="1747196"/>
          </a:xfrm>
          <a:prstGeom prst="flowChartDocumen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C00000"/>
                </a:solidFill>
              </a:rPr>
              <a:t>Ларец с лекарством и ложечка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  <a:r>
              <a:rPr lang="ru-RU" sz="1200" b="1" dirty="0">
                <a:solidFill>
                  <a:schemeClr val="tx1"/>
                </a:solidFill>
              </a:rPr>
              <a:t>— символ целителей.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36" name="Рисунок 35" descr="Скрепка">
            <a:extLst>
              <a:ext uri="{FF2B5EF4-FFF2-40B4-BE49-F238E27FC236}">
                <a16:creationId xmlns:a16="http://schemas.microsoft.com/office/drawing/2014/main" id="{415BD3EC-9FDE-4F87-9DF5-1672DD563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567" y="3242339"/>
            <a:ext cx="440470" cy="51388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A732564-BE0A-4517-B875-E2CAFC4F0E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13" y="1584555"/>
            <a:ext cx="863018" cy="116940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6DCC9CF-5A83-403B-9A0C-58C8E67FF0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073" y="1945200"/>
            <a:ext cx="788648" cy="115351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65ACDE4-5A17-4CD5-8A14-56B930325E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845" y="1661787"/>
            <a:ext cx="1112290" cy="1453179"/>
          </a:xfrm>
          <a:prstGeom prst="rect">
            <a:avLst/>
          </a:prstGeom>
        </p:spPr>
      </p:pic>
      <p:pic>
        <p:nvPicPr>
          <p:cNvPr id="43" name="Рисунок 42" descr="https://otkrytky.ru/o/img/0222/80.jpg">
            <a:extLst>
              <a:ext uri="{FF2B5EF4-FFF2-40B4-BE49-F238E27FC236}">
                <a16:creationId xmlns:a16="http://schemas.microsoft.com/office/drawing/2014/main" id="{101FCBE8-39A5-4AAF-8E03-47E0E4E5CF88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283" y="5067994"/>
            <a:ext cx="924138" cy="103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id="{8CE8345B-A843-4A3F-A2E8-872C9DC68223}"/>
              </a:ext>
            </a:extLst>
          </p:cNvPr>
          <p:cNvSpPr/>
          <p:nvPr/>
        </p:nvSpPr>
        <p:spPr>
          <a:xfrm>
            <a:off x="441434" y="133814"/>
            <a:ext cx="2263929" cy="417025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Приложение 3</a:t>
            </a:r>
          </a:p>
        </p:txBody>
      </p:sp>
    </p:spTree>
    <p:extLst>
      <p:ext uri="{BB962C8B-B14F-4D97-AF65-F5344CB8AC3E}">
        <p14:creationId xmlns:p14="http://schemas.microsoft.com/office/powerpoint/2010/main" val="311484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B86E81D-DD37-4675-BA51-624B82C35F37}"/>
              </a:ext>
            </a:extLst>
          </p:cNvPr>
          <p:cNvSpPr/>
          <p:nvPr/>
        </p:nvSpPr>
        <p:spPr>
          <a:xfrm>
            <a:off x="3393790" y="372066"/>
            <a:ext cx="5404419" cy="4225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Vezitsa" panose="020B0500000000000000" pitchFamily="34" charset="-52"/>
              </a:rPr>
              <a:t>Определитель икон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27E287E-9154-4695-A0D3-6128FF2AC6CC}"/>
              </a:ext>
            </a:extLst>
          </p:cNvPr>
          <p:cNvSpPr/>
          <p:nvPr/>
        </p:nvSpPr>
        <p:spPr>
          <a:xfrm>
            <a:off x="694415" y="712104"/>
            <a:ext cx="2024292" cy="25124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7B1A9857-69BB-4A59-85CB-E29026A990B9}"/>
              </a:ext>
            </a:extLst>
          </p:cNvPr>
          <p:cNvSpPr/>
          <p:nvPr/>
        </p:nvSpPr>
        <p:spPr>
          <a:xfrm>
            <a:off x="3442049" y="1088147"/>
            <a:ext cx="2024292" cy="25124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833713F-EBD1-4D6A-94C1-E5EA69C409FF}"/>
              </a:ext>
            </a:extLst>
          </p:cNvPr>
          <p:cNvSpPr/>
          <p:nvPr/>
        </p:nvSpPr>
        <p:spPr>
          <a:xfrm>
            <a:off x="6544212" y="1176433"/>
            <a:ext cx="2024292" cy="25124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C333F46-1F46-4D8E-9C61-E75492FE5E70}"/>
              </a:ext>
            </a:extLst>
          </p:cNvPr>
          <p:cNvSpPr/>
          <p:nvPr/>
        </p:nvSpPr>
        <p:spPr>
          <a:xfrm>
            <a:off x="9507185" y="712104"/>
            <a:ext cx="2024292" cy="3172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https://pokrovtulun.cerkov.ru/files/2017/10/%D0%A1%D0%92%D0%A2.-%D0%9D%D0%95%D0%9A%D0%A2%D0%90%D0%A0%D0%98%D0%99-%D0%AD%D0%93%D0%98%D0%9D%D0%A1%D0%9A%D0%98%D0%99.jpg">
            <a:extLst>
              <a:ext uri="{FF2B5EF4-FFF2-40B4-BE49-F238E27FC236}">
                <a16:creationId xmlns:a16="http://schemas.microsoft.com/office/drawing/2014/main" id="{5A2DF837-5BD1-455B-9B9F-1956DBE6190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3" y="1001854"/>
            <a:ext cx="1417955" cy="19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pokrovtulun.cerkov.ru/files/2017/10/%D0%92%D0%9C%D0%A7.-%D0%9F%D0%90%D0%9D%D0%A2%D0%95%D0%9B%D0%98%D0%98%D0%9C%D0%9E%D0%9D.jpg">
            <a:extLst>
              <a:ext uri="{FF2B5EF4-FFF2-40B4-BE49-F238E27FC236}">
                <a16:creationId xmlns:a16="http://schemas.microsoft.com/office/drawing/2014/main" id="{3D6E0F07-E652-4064-8DB9-52D50F4559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481" y="795743"/>
            <a:ext cx="1469217" cy="293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s://pokrovtulun.cerkov.ru/files/2017/09/%D0%A1%D0%92%D0%92.-%D0%9C%D0%A7%D0%A7.-%D0%90%D0%94%D0%A0%D0%98%D0%90%D0%9D-%D0%98-%D0%9D%D0%90%D0%A2%D0%90%D0%9B%D0%98%D0%AF.jpg">
            <a:extLst>
              <a:ext uri="{FF2B5EF4-FFF2-40B4-BE49-F238E27FC236}">
                <a16:creationId xmlns:a16="http://schemas.microsoft.com/office/drawing/2014/main" id="{484C4538-3519-476A-B58A-96EA5892BA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11" y="1455064"/>
            <a:ext cx="1417955" cy="177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pokrovtulun.cerkov.ru/files/2017/10/%D0%A1%D0%92.-%D0%91%D0%9B%D0%96.-%D0%9C%D0%90%D0%A2%D0%A0%D0%9E%D0%9D%D0%90.jpg">
            <a:extLst>
              <a:ext uri="{FF2B5EF4-FFF2-40B4-BE49-F238E27FC236}">
                <a16:creationId xmlns:a16="http://schemas.microsoft.com/office/drawing/2014/main" id="{04B6D72A-01BC-47D8-846F-58FA747640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85" y="1477010"/>
            <a:ext cx="1514475" cy="1951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: загнутый угол 34">
            <a:extLst>
              <a:ext uri="{FF2B5EF4-FFF2-40B4-BE49-F238E27FC236}">
                <a16:creationId xmlns:a16="http://schemas.microsoft.com/office/drawing/2014/main" id="{DECF5AA2-86B5-4970-AC48-89FA4D5E3B61}"/>
              </a:ext>
            </a:extLst>
          </p:cNvPr>
          <p:cNvSpPr/>
          <p:nvPr/>
        </p:nvSpPr>
        <p:spPr>
          <a:xfrm>
            <a:off x="694415" y="4197568"/>
            <a:ext cx="1924125" cy="562829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Святой ……..Нектарий </a:t>
            </a:r>
            <a:r>
              <a:rPr lang="ru-RU" sz="1400" b="1" dirty="0" err="1">
                <a:solidFill>
                  <a:schemeClr val="tx1"/>
                </a:solidFill>
              </a:rPr>
              <a:t>Эгинский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: загнутый угол 35">
            <a:extLst>
              <a:ext uri="{FF2B5EF4-FFF2-40B4-BE49-F238E27FC236}">
                <a16:creationId xmlns:a16="http://schemas.microsoft.com/office/drawing/2014/main" id="{2BC2B6A3-EF22-4536-8C23-17CC58C4B835}"/>
              </a:ext>
            </a:extLst>
          </p:cNvPr>
          <p:cNvSpPr/>
          <p:nvPr/>
        </p:nvSpPr>
        <p:spPr>
          <a:xfrm>
            <a:off x="3595589" y="4197569"/>
            <a:ext cx="1924125" cy="562829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Святые……..Адриан и Наталия</a:t>
            </a:r>
          </a:p>
        </p:txBody>
      </p:sp>
      <p:sp>
        <p:nvSpPr>
          <p:cNvPr id="37" name="Прямоугольник: загнутый угол 36">
            <a:extLst>
              <a:ext uri="{FF2B5EF4-FFF2-40B4-BE49-F238E27FC236}">
                <a16:creationId xmlns:a16="http://schemas.microsoft.com/office/drawing/2014/main" id="{5EE4F454-03AF-48C1-95A7-AAEC1C1B0E4C}"/>
              </a:ext>
            </a:extLst>
          </p:cNvPr>
          <p:cNvSpPr/>
          <p:nvPr/>
        </p:nvSpPr>
        <p:spPr>
          <a:xfrm>
            <a:off x="6874084" y="4201511"/>
            <a:ext cx="1924125" cy="562829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Святая …..Матрона Московская</a:t>
            </a:r>
          </a:p>
        </p:txBody>
      </p:sp>
      <p:sp>
        <p:nvSpPr>
          <p:cNvPr id="38" name="Прямоугольник: загнутый угол 37">
            <a:extLst>
              <a:ext uri="{FF2B5EF4-FFF2-40B4-BE49-F238E27FC236}">
                <a16:creationId xmlns:a16="http://schemas.microsoft.com/office/drawing/2014/main" id="{256A5DCC-435F-45ED-8E83-0D5E9CE8FEB4}"/>
              </a:ext>
            </a:extLst>
          </p:cNvPr>
          <p:cNvSpPr/>
          <p:nvPr/>
        </p:nvSpPr>
        <p:spPr>
          <a:xfrm>
            <a:off x="9507185" y="4220429"/>
            <a:ext cx="2112733" cy="562829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Святой……</a:t>
            </a:r>
            <a:r>
              <a:rPr lang="ru-RU" sz="1400" b="1" dirty="0" err="1">
                <a:solidFill>
                  <a:schemeClr val="tx1"/>
                </a:solidFill>
              </a:rPr>
              <a:t>Пантелеимон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id="{B192BCAE-D0B0-4215-BA2F-233826DDB734}"/>
              </a:ext>
            </a:extLst>
          </p:cNvPr>
          <p:cNvSpPr/>
          <p:nvPr/>
        </p:nvSpPr>
        <p:spPr>
          <a:xfrm>
            <a:off x="227023" y="182880"/>
            <a:ext cx="2736894" cy="422516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Приложение 4</a:t>
            </a:r>
          </a:p>
        </p:txBody>
      </p:sp>
    </p:spTree>
    <p:extLst>
      <p:ext uri="{BB962C8B-B14F-4D97-AF65-F5344CB8AC3E}">
        <p14:creationId xmlns:p14="http://schemas.microsoft.com/office/powerpoint/2010/main" val="1970416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чко с текстом: прямоугольное 1">
            <a:extLst>
              <a:ext uri="{FF2B5EF4-FFF2-40B4-BE49-F238E27FC236}">
                <a16:creationId xmlns:a16="http://schemas.microsoft.com/office/drawing/2014/main" id="{A5C35F3B-1852-48D4-AB64-55EDC6DDB9C2}"/>
              </a:ext>
            </a:extLst>
          </p:cNvPr>
          <p:cNvSpPr/>
          <p:nvPr/>
        </p:nvSpPr>
        <p:spPr>
          <a:xfrm>
            <a:off x="309004" y="69367"/>
            <a:ext cx="3783726" cy="5889999"/>
          </a:xfrm>
          <a:prstGeom prst="wedgeRectCallout">
            <a:avLst>
              <a:gd name="adj1" fmla="val -22733"/>
              <a:gd name="adj2" fmla="val 634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Vezitsa" panose="020B0500000000000000" pitchFamily="34" charset="-52"/>
              </a:rPr>
              <a:t>Святитель Николай Чудотворец</a:t>
            </a: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endParaRPr lang="ru-RU" sz="1100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Его также называют </a:t>
            </a:r>
            <a:r>
              <a:rPr lang="ru-RU" sz="1200" b="1" dirty="0">
                <a:solidFill>
                  <a:schemeClr val="tx1"/>
                </a:solidFill>
              </a:rPr>
              <a:t>Николаем Угодником.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Самый почитаемый</a:t>
            </a:r>
            <a:r>
              <a:rPr lang="ru-RU" sz="1200" dirty="0">
                <a:solidFill>
                  <a:schemeClr val="tx1"/>
                </a:solidFill>
              </a:rPr>
              <a:t> русским народом святой.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Но родился он не на Руси, а в </a:t>
            </a:r>
            <a:r>
              <a:rPr lang="ru-RU" sz="1200" dirty="0" err="1">
                <a:solidFill>
                  <a:schemeClr val="tx1"/>
                </a:solidFill>
              </a:rPr>
              <a:t>Патаре</a:t>
            </a:r>
            <a:r>
              <a:rPr lang="ru-RU" sz="1200" dirty="0">
                <a:solidFill>
                  <a:schemeClr val="tx1"/>
                </a:solidFill>
              </a:rPr>
              <a:t> (на территории современной Турции), жил в </a:t>
            </a:r>
            <a:r>
              <a:rPr lang="en-US" sz="1200" dirty="0">
                <a:solidFill>
                  <a:schemeClr val="tx1"/>
                </a:solidFill>
              </a:rPr>
              <a:t>III</a:t>
            </a:r>
            <a:r>
              <a:rPr lang="ru-RU" sz="1200" dirty="0">
                <a:solidFill>
                  <a:schemeClr val="tx1"/>
                </a:solidFill>
              </a:rPr>
              <a:t> - </a:t>
            </a:r>
            <a:r>
              <a:rPr lang="en-US" sz="1200" dirty="0">
                <a:solidFill>
                  <a:schemeClr val="tx1"/>
                </a:solidFill>
              </a:rPr>
              <a:t>IV</a:t>
            </a:r>
            <a:r>
              <a:rPr lang="ru-RU" sz="1200" dirty="0">
                <a:solidFill>
                  <a:schemeClr val="tx1"/>
                </a:solidFill>
              </a:rPr>
              <a:t> в. 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Всю свою жизнь он </a:t>
            </a:r>
            <a:r>
              <a:rPr lang="ru-RU" sz="1200" b="1" dirty="0">
                <a:solidFill>
                  <a:schemeClr val="tx1"/>
                </a:solidFill>
              </a:rPr>
              <a:t>служил Богу и людям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Любил читать Священное Писание и исполнять его.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Он часто раздавал свои вещи нищим, делился деньгами, едой. 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Все добрые дела он старался </a:t>
            </a:r>
            <a:r>
              <a:rPr lang="ru-RU" sz="1200" b="1" dirty="0">
                <a:solidFill>
                  <a:schemeClr val="tx1"/>
                </a:solidFill>
              </a:rPr>
              <a:t>делать тайно. </a:t>
            </a:r>
          </a:p>
          <a:p>
            <a:r>
              <a:rPr lang="ru-RU" sz="1200" dirty="0">
                <a:solidFill>
                  <a:schemeClr val="tx1"/>
                </a:solidFill>
              </a:rPr>
              <a:t>Но некоторые случаи его милосердия стали известны. Один отец семейства разорился и от горя готов был отдать каждую из трех своих дочерей на грех. </a:t>
            </a:r>
          </a:p>
          <a:p>
            <a:r>
              <a:rPr lang="ru-RU" sz="1200" dirty="0">
                <a:solidFill>
                  <a:schemeClr val="tx1"/>
                </a:solidFill>
              </a:rPr>
              <a:t>Узнав об этом, святитель Николай наполнил </a:t>
            </a:r>
            <a:r>
              <a:rPr lang="ru-RU" sz="1200" b="1" dirty="0">
                <a:solidFill>
                  <a:schemeClr val="tx1"/>
                </a:solidFill>
              </a:rPr>
              <a:t>золотом три мешочка </a:t>
            </a:r>
            <a:r>
              <a:rPr lang="ru-RU" sz="1200" dirty="0">
                <a:solidFill>
                  <a:schemeClr val="tx1"/>
                </a:solidFill>
              </a:rPr>
              <a:t>и ночью подкинул их в окно бедного мужчины, таким образом спасая их не только от голода, но и от духовной гибели.</a:t>
            </a:r>
          </a:p>
          <a:p>
            <a:r>
              <a:rPr lang="ru-RU" sz="1200" dirty="0">
                <a:solidFill>
                  <a:schemeClr val="tx1"/>
                </a:solidFill>
              </a:rPr>
              <a:t> Николай стал священником, а потом и </a:t>
            </a:r>
            <a:r>
              <a:rPr lang="ru-RU" sz="1200" b="1" dirty="0">
                <a:solidFill>
                  <a:schemeClr val="tx1"/>
                </a:solidFill>
              </a:rPr>
              <a:t>архиепископом.</a:t>
            </a:r>
          </a:p>
          <a:p>
            <a:r>
              <a:rPr lang="ru-RU" sz="1200" dirty="0">
                <a:solidFill>
                  <a:schemeClr val="tx1"/>
                </a:solidFill>
              </a:rPr>
              <a:t>Своими молитвами Николай исцелял больных, слепых и калек. Усмирял море, бури, гасил пожары. Стал покровителем путешественников. 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Праздник святого Николая Чудотворца </a:t>
            </a:r>
            <a:r>
              <a:rPr lang="ru-RU" sz="1200" dirty="0">
                <a:solidFill>
                  <a:schemeClr val="tx1"/>
                </a:solidFill>
              </a:rPr>
              <a:t>отмечают два раза в год — </a:t>
            </a:r>
            <a:r>
              <a:rPr lang="ru-RU" sz="1200" b="1" dirty="0">
                <a:solidFill>
                  <a:schemeClr val="tx1"/>
                </a:solidFill>
              </a:rPr>
              <a:t>19 декабря и 22 мая.</a:t>
            </a:r>
          </a:p>
        </p:txBody>
      </p:sp>
      <p:sp>
        <p:nvSpPr>
          <p:cNvPr id="3" name="Облачко с текстом: прямоугольное 2">
            <a:extLst>
              <a:ext uri="{FF2B5EF4-FFF2-40B4-BE49-F238E27FC236}">
                <a16:creationId xmlns:a16="http://schemas.microsoft.com/office/drawing/2014/main" id="{662192DC-67B4-483E-B68F-EB6108DF0314}"/>
              </a:ext>
            </a:extLst>
          </p:cNvPr>
          <p:cNvSpPr/>
          <p:nvPr/>
        </p:nvSpPr>
        <p:spPr>
          <a:xfrm>
            <a:off x="4295579" y="69368"/>
            <a:ext cx="3651294" cy="5965672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Vezitsa" panose="020B0500000000000000" pitchFamily="34" charset="-52"/>
              </a:rPr>
              <a:t>Великомученик и целитель, бессребреник </a:t>
            </a:r>
            <a:r>
              <a:rPr lang="ru-RU" sz="1400" b="1" dirty="0" err="1">
                <a:solidFill>
                  <a:srgbClr val="002060"/>
                </a:solidFill>
                <a:latin typeface="Vezitsa" panose="020B0500000000000000" pitchFamily="34" charset="-52"/>
              </a:rPr>
              <a:t>Пантелеимон</a:t>
            </a:r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r>
              <a:rPr lang="ru-RU" sz="1200" dirty="0">
                <a:solidFill>
                  <a:schemeClr val="tx1"/>
                </a:solidFill>
              </a:rPr>
              <a:t>Имя </a:t>
            </a:r>
            <a:r>
              <a:rPr lang="ru-RU" sz="1200" b="1" dirty="0" err="1">
                <a:solidFill>
                  <a:schemeClr val="tx1"/>
                </a:solidFill>
              </a:rPr>
              <a:t>Пантелеимон</a:t>
            </a:r>
            <a:r>
              <a:rPr lang="ru-RU" sz="1200" dirty="0">
                <a:solidFill>
                  <a:schemeClr val="tx1"/>
                </a:solidFill>
              </a:rPr>
              <a:t> ( означает «всемилостивый») </a:t>
            </a:r>
          </a:p>
          <a:p>
            <a:r>
              <a:rPr lang="ru-RU" sz="1200" dirty="0">
                <a:solidFill>
                  <a:schemeClr val="tx1"/>
                </a:solidFill>
              </a:rPr>
              <a:t>Родился в </a:t>
            </a:r>
            <a:r>
              <a:rPr lang="ru-RU" sz="1200" dirty="0" err="1">
                <a:solidFill>
                  <a:schemeClr val="tx1"/>
                </a:solidFill>
              </a:rPr>
              <a:t>Никомидии</a:t>
            </a:r>
            <a:r>
              <a:rPr lang="ru-RU" sz="1200" dirty="0">
                <a:solidFill>
                  <a:schemeClr val="tx1"/>
                </a:solidFill>
              </a:rPr>
              <a:t> (ныне территория Турции) в конце III века.</a:t>
            </a:r>
          </a:p>
          <a:p>
            <a:r>
              <a:rPr lang="ru-RU" sz="1200" dirty="0">
                <a:solidFill>
                  <a:schemeClr val="tx1"/>
                </a:solidFill>
              </a:rPr>
              <a:t>Родители отдали его в ученики известному врачу и он быстро  изучил науку врачевания и стал врачом императора </a:t>
            </a:r>
            <a:r>
              <a:rPr lang="ru-RU" sz="1200" dirty="0" err="1">
                <a:solidFill>
                  <a:schemeClr val="tx1"/>
                </a:solidFill>
              </a:rPr>
              <a:t>Максимиана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то время христиан гнали и убивали. Юноша лечил травами, кореньями, которые сам собирал. 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Однажды святой священник Ермолай ему сказал, что медицина может дать лишь слабое облегчение в болезни человеку и только Христос, единый истинный Врач, пришел дать нам спасение – без лекарств и без платы. От этих слов сердце </a:t>
            </a:r>
            <a:r>
              <a:rPr lang="ru-RU" sz="1200" b="1" dirty="0">
                <a:solidFill>
                  <a:schemeClr val="tx1"/>
                </a:solidFill>
              </a:rPr>
              <a:t>молодого человека </a:t>
            </a:r>
            <a:r>
              <a:rPr lang="ru-RU" sz="1200" dirty="0">
                <a:solidFill>
                  <a:schemeClr val="tx1"/>
                </a:solidFill>
              </a:rPr>
              <a:t>исполнилось радости, и он стал учиться тайнам веры. Вскоре он принял крещение.</a:t>
            </a:r>
          </a:p>
          <a:p>
            <a:r>
              <a:rPr lang="ru-RU" sz="1200" b="1" dirty="0">
                <a:solidFill>
                  <a:schemeClr val="tx1"/>
                </a:solidFill>
              </a:rPr>
              <a:t>Благодатью Божьей он исцелял слепых</a:t>
            </a:r>
            <a:r>
              <a:rPr lang="ru-RU" sz="1200" dirty="0">
                <a:solidFill>
                  <a:schemeClr val="tx1"/>
                </a:solidFill>
              </a:rPr>
              <a:t>, воскресил мертвого ребенка, которого укусила гадюка.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Он не брал платы с людей за лечение. Но ему стали завидовать люди и донесли на него императору, что он исцеляет людей во имя Господа. В ярости император велел </a:t>
            </a:r>
            <a:r>
              <a:rPr lang="ru-RU" sz="1200" b="1" dirty="0">
                <a:solidFill>
                  <a:schemeClr val="tx1"/>
                </a:solidFill>
              </a:rPr>
              <a:t>казнить </a:t>
            </a:r>
            <a:r>
              <a:rPr lang="ru-RU" sz="1200" dirty="0" err="1">
                <a:solidFill>
                  <a:schemeClr val="tx1"/>
                </a:solidFill>
              </a:rPr>
              <a:t>Пантелеимона</a:t>
            </a:r>
            <a:r>
              <a:rPr lang="ru-RU" sz="1200" dirty="0">
                <a:solidFill>
                  <a:schemeClr val="tx1"/>
                </a:solidFill>
              </a:rPr>
              <a:t>. </a:t>
            </a:r>
          </a:p>
          <a:p>
            <a:pPr fontAlgn="base"/>
            <a:r>
              <a:rPr lang="ru-RU" sz="1200" dirty="0">
                <a:solidFill>
                  <a:schemeClr val="tx1"/>
                </a:solidFill>
              </a:rPr>
              <a:t>Этот святой помощник страждущим, врач для больных. День памяти – </a:t>
            </a:r>
            <a:r>
              <a:rPr lang="ru-RU" sz="1200" b="1" dirty="0">
                <a:solidFill>
                  <a:schemeClr val="tx1"/>
                </a:solidFill>
              </a:rPr>
              <a:t>9 августа.</a:t>
            </a: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endParaRPr lang="ru-RU" sz="1100" dirty="0">
              <a:solidFill>
                <a:schemeClr val="tx1"/>
              </a:solidFill>
            </a:endParaRPr>
          </a:p>
          <a:p>
            <a:pPr fontAlgn="base"/>
            <a:r>
              <a:rPr lang="ru-RU" dirty="0"/>
              <a:t> 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Vezitsa" panose="020B0500000000000000" pitchFamily="34" charset="-52"/>
            </a:endParaRPr>
          </a:p>
        </p:txBody>
      </p:sp>
      <p:sp>
        <p:nvSpPr>
          <p:cNvPr id="4" name="Облачко с текстом: прямоугольное 3">
            <a:extLst>
              <a:ext uri="{FF2B5EF4-FFF2-40B4-BE49-F238E27FC236}">
                <a16:creationId xmlns:a16="http://schemas.microsoft.com/office/drawing/2014/main" id="{B6D17A18-3B26-4775-BCD6-8E4903AF9792}"/>
              </a:ext>
            </a:extLst>
          </p:cNvPr>
          <p:cNvSpPr/>
          <p:nvPr/>
        </p:nvSpPr>
        <p:spPr>
          <a:xfrm>
            <a:off x="8149722" y="69368"/>
            <a:ext cx="3651294" cy="5965672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r>
              <a:rPr lang="ru-RU" sz="1200" b="1" dirty="0">
                <a:solidFill>
                  <a:srgbClr val="002060"/>
                </a:solidFill>
                <a:latin typeface="Vezitsa" panose="020B0500000000000000" pitchFamily="34" charset="-52"/>
              </a:rPr>
              <a:t>Святитель Лука Крымский</a:t>
            </a:r>
            <a:endParaRPr lang="ru-RU" sz="1200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r>
              <a:rPr lang="ru-RU" sz="1200" b="1" dirty="0">
                <a:solidFill>
                  <a:srgbClr val="002060"/>
                </a:solidFill>
                <a:latin typeface="Vezitsa" panose="020B0500000000000000" pitchFamily="34" charset="-52"/>
              </a:rPr>
              <a:t>(Валентин </a:t>
            </a:r>
            <a:r>
              <a:rPr lang="ru-RU" sz="1200" b="1" dirty="0" err="1">
                <a:solidFill>
                  <a:srgbClr val="002060"/>
                </a:solidFill>
                <a:latin typeface="Vezitsa" panose="020B0500000000000000" pitchFamily="34" charset="-52"/>
              </a:rPr>
              <a:t>Войно</a:t>
            </a:r>
            <a:r>
              <a:rPr lang="ru-RU" sz="1200" b="1" dirty="0">
                <a:solidFill>
                  <a:srgbClr val="002060"/>
                </a:solidFill>
                <a:latin typeface="Vezitsa" panose="020B0500000000000000" pitchFamily="34" charset="-52"/>
              </a:rPr>
              <a:t> - </a:t>
            </a:r>
            <a:r>
              <a:rPr lang="ru-RU" sz="1200" b="1" dirty="0" err="1">
                <a:solidFill>
                  <a:srgbClr val="002060"/>
                </a:solidFill>
                <a:latin typeface="Vezitsa" panose="020B0500000000000000" pitchFamily="34" charset="-52"/>
              </a:rPr>
              <a:t>Ясенецкий</a:t>
            </a:r>
            <a:r>
              <a:rPr lang="ru-RU" sz="1200" b="1" dirty="0">
                <a:solidFill>
                  <a:srgbClr val="002060"/>
                </a:solidFill>
                <a:latin typeface="Vezitsa" panose="020B0500000000000000" pitchFamily="34" charset="-52"/>
              </a:rPr>
              <a:t>)</a:t>
            </a: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fontAlgn="base"/>
            <a:endParaRPr lang="ru-RU" sz="1200" dirty="0">
              <a:solidFill>
                <a:schemeClr val="tx1"/>
              </a:solidFill>
            </a:endParaRPr>
          </a:p>
          <a:p>
            <a:pPr fontAlgn="base"/>
            <a:r>
              <a:rPr lang="ru-RU" sz="1200" b="1" dirty="0">
                <a:solidFill>
                  <a:schemeClr val="tx1"/>
                </a:solidFill>
              </a:rPr>
              <a:t>Врач и священник </a:t>
            </a:r>
            <a:r>
              <a:rPr lang="ru-RU" sz="1200" dirty="0">
                <a:solidFill>
                  <a:schemeClr val="tx1"/>
                </a:solidFill>
              </a:rPr>
              <a:t>в одном лице.</a:t>
            </a:r>
          </a:p>
          <a:p>
            <a:pPr fontAlgn="base"/>
            <a:r>
              <a:rPr lang="ru-RU" sz="1200" dirty="0">
                <a:solidFill>
                  <a:schemeClr val="tx1"/>
                </a:solidFill>
              </a:rPr>
              <a:t>Родился 147 лет назад в Крыму. Он очень </a:t>
            </a:r>
            <a:r>
              <a:rPr lang="ru-RU" sz="1200" b="1" dirty="0">
                <a:solidFill>
                  <a:schemeClr val="tx1"/>
                </a:solidFill>
              </a:rPr>
              <a:t>любил рисовать</a:t>
            </a:r>
            <a:r>
              <a:rPr lang="ru-RU" sz="1200" dirty="0">
                <a:solidFill>
                  <a:schemeClr val="tx1"/>
                </a:solidFill>
              </a:rPr>
              <a:t> и хотел учиться в Академии Художеств. Но понял, что нужно делать не то, что он хочет, а то, что может помочь людям.</a:t>
            </a:r>
          </a:p>
          <a:p>
            <a:pPr fontAlgn="base"/>
            <a:r>
              <a:rPr lang="ru-RU" sz="1200" dirty="0">
                <a:solidFill>
                  <a:schemeClr val="tx1"/>
                </a:solidFill>
              </a:rPr>
              <a:t>И он </a:t>
            </a:r>
            <a:r>
              <a:rPr lang="ru-RU" sz="1200" b="1" dirty="0">
                <a:solidFill>
                  <a:schemeClr val="tx1"/>
                </a:solidFill>
              </a:rPr>
              <a:t>становится врачом</a:t>
            </a:r>
            <a:r>
              <a:rPr lang="ru-RU" sz="1200" dirty="0">
                <a:solidFill>
                  <a:schemeClr val="tx1"/>
                </a:solidFill>
              </a:rPr>
              <a:t>. Валентин (имя Лука он получил позже, когда стал монахом).</a:t>
            </a:r>
          </a:p>
          <a:p>
            <a:pPr fontAlgn="base"/>
            <a:r>
              <a:rPr lang="ru-RU" sz="1200" dirty="0">
                <a:solidFill>
                  <a:schemeClr val="tx1"/>
                </a:solidFill>
              </a:rPr>
              <a:t>Работал в деревнях, там, где мало врачей, где нужно было спасать людей.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Он </a:t>
            </a:r>
            <a:r>
              <a:rPr lang="ru-RU" sz="1200" b="1" dirty="0">
                <a:solidFill>
                  <a:schemeClr val="tx1"/>
                </a:solidFill>
              </a:rPr>
              <a:t>стал хирургом</a:t>
            </a:r>
            <a:r>
              <a:rPr lang="ru-RU" sz="1200" dirty="0">
                <a:solidFill>
                  <a:schemeClr val="tx1"/>
                </a:solidFill>
              </a:rPr>
              <a:t>, делал сложнейшие операции, которые возвращали людей к жизни. Во время революции, когда веру в Бога объявили обманом, закрывали храмы, Валентин Федорович стал священником, а позже </a:t>
            </a:r>
            <a:r>
              <a:rPr lang="ru-RU" sz="1200" b="1" dirty="0">
                <a:solidFill>
                  <a:schemeClr val="tx1"/>
                </a:solidFill>
              </a:rPr>
              <a:t>епископом.</a:t>
            </a:r>
            <a:r>
              <a:rPr lang="ru-RU" sz="1200" dirty="0">
                <a:solidFill>
                  <a:schemeClr val="tx1"/>
                </a:solidFill>
              </a:rPr>
              <a:t> За это его садили в тюрьму, отправляли в ссылки. Он жил и в Сибири (Красноярске), и за Полярным кругом. И здесь он лечил людей, делал операции. Во время Великой Отечественной войны спасал сотни раненых с фронта. Прожил 84 года. </a:t>
            </a:r>
            <a:r>
              <a:rPr lang="ru-RU" sz="1200" b="1" dirty="0">
                <a:solidFill>
                  <a:schemeClr val="tx1"/>
                </a:solidFill>
              </a:rPr>
              <a:t>11 июня —</a:t>
            </a:r>
            <a:r>
              <a:rPr lang="ru-RU" sz="1200" dirty="0">
                <a:solidFill>
                  <a:schemeClr val="tx1"/>
                </a:solidFill>
              </a:rPr>
              <a:t> день памяти святителя Луки Крымского (</a:t>
            </a:r>
            <a:r>
              <a:rPr lang="ru-RU" sz="1200" dirty="0" err="1">
                <a:solidFill>
                  <a:schemeClr val="tx1"/>
                </a:solidFill>
              </a:rPr>
              <a:t>Войно-Ясенецкого</a:t>
            </a:r>
            <a:r>
              <a:rPr lang="ru-RU" sz="1200" dirty="0">
                <a:solidFill>
                  <a:schemeClr val="tx1"/>
                </a:solidFill>
              </a:rPr>
              <a:t>).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  <a:p>
            <a:pPr algn="ctr" fontAlgn="base"/>
            <a:endParaRPr lang="ru-RU" sz="1000" b="1" dirty="0">
              <a:solidFill>
                <a:srgbClr val="002060"/>
              </a:solidFill>
              <a:latin typeface="Vezitsa" panose="020B0500000000000000" pitchFamily="34" charset="-52"/>
            </a:endParaRPr>
          </a:p>
          <a:p>
            <a:pPr algn="ctr" fontAlgn="base"/>
            <a:endParaRPr lang="ru-RU" sz="1000" dirty="0">
              <a:solidFill>
                <a:srgbClr val="002060"/>
              </a:solidFill>
              <a:latin typeface="Vezitsa" panose="020B0500000000000000" pitchFamily="3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A8B654-C00E-4338-ACCB-BF6A0761A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04" y="401727"/>
            <a:ext cx="1105154" cy="13495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8676A-83AB-4B1B-B5AC-665120F7F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76" y="361389"/>
            <a:ext cx="1035440" cy="1430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9B726F-40E9-41DF-A28D-784CBB10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524" y="699989"/>
            <a:ext cx="1182929" cy="1481958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id="{83943E87-90A3-476C-A89A-74723732B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19" y="649540"/>
            <a:ext cx="1330610" cy="1532408"/>
          </a:xfrm>
        </p:spPr>
      </p:pic>
      <p:sp>
        <p:nvSpPr>
          <p:cNvPr id="5" name="Блок-схема: знак завершения 4">
            <a:extLst>
              <a:ext uri="{FF2B5EF4-FFF2-40B4-BE49-F238E27FC236}">
                <a16:creationId xmlns:a16="http://schemas.microsoft.com/office/drawing/2014/main" id="{309FB77C-8A7C-4FDF-8BDC-8FA3B0728193}"/>
              </a:ext>
            </a:extLst>
          </p:cNvPr>
          <p:cNvSpPr/>
          <p:nvPr/>
        </p:nvSpPr>
        <p:spPr>
          <a:xfrm>
            <a:off x="315310" y="69366"/>
            <a:ext cx="1513490" cy="201801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Приложение 5</a:t>
            </a:r>
          </a:p>
        </p:txBody>
      </p:sp>
    </p:spTree>
    <p:extLst>
      <p:ext uri="{BB962C8B-B14F-4D97-AF65-F5344CB8AC3E}">
        <p14:creationId xmlns:p14="http://schemas.microsoft.com/office/powerpoint/2010/main" val="3707569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F1A53622-31AD-43D3-A949-37F6CC7552BB}"/>
              </a:ext>
            </a:extLst>
          </p:cNvPr>
          <p:cNvSpPr/>
          <p:nvPr/>
        </p:nvSpPr>
        <p:spPr>
          <a:xfrm>
            <a:off x="2926470" y="580304"/>
            <a:ext cx="2298131" cy="602873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равноапостольный князь Владимир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креститель Руси.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988 г.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выбрал для Киевской Руси христианскую веру.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народе его звали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«Владимир – Красное солнышко»,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в центре его жизни стало Евангелие, а значит любовь, добрые дела, забота о своем народе.</a:t>
            </a:r>
          </a:p>
          <a:p>
            <a:pPr algn="ctr"/>
            <a:endParaRPr lang="ru-RU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8F4C83-1807-4FFF-A238-C52BB274A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580304"/>
            <a:ext cx="1323549" cy="164071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D6A1384-1109-47AD-9211-820368A41518}"/>
              </a:ext>
            </a:extLst>
          </p:cNvPr>
          <p:cNvSpPr/>
          <p:nvPr/>
        </p:nvSpPr>
        <p:spPr>
          <a:xfrm>
            <a:off x="353148" y="97762"/>
            <a:ext cx="1917086" cy="3342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6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01974B-4A52-4559-A219-475BD6FD9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329" y="4910817"/>
            <a:ext cx="2247681" cy="1477852"/>
          </a:xfrm>
          <a:prstGeom prst="rect">
            <a:avLst/>
          </a:prstGeom>
        </p:spPr>
      </p:pic>
      <p:sp>
        <p:nvSpPr>
          <p:cNvPr id="17" name="Блок-схема: альтернативный процесс 16">
            <a:extLst>
              <a:ext uri="{FF2B5EF4-FFF2-40B4-BE49-F238E27FC236}">
                <a16:creationId xmlns:a16="http://schemas.microsoft.com/office/drawing/2014/main" id="{D4402AB9-EF41-4A4C-BBAE-FDF8F6ACFF0F}"/>
              </a:ext>
            </a:extLst>
          </p:cNvPr>
          <p:cNvSpPr/>
          <p:nvPr/>
        </p:nvSpPr>
        <p:spPr>
          <a:xfrm>
            <a:off x="447366" y="538700"/>
            <a:ext cx="2298131" cy="602873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Святая равноапостольная княгиня Ольга</a:t>
            </a:r>
          </a:p>
          <a:p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из правителей Руси, кто принял христианство.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Жена князя Игоря (погибшего от врагов).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Крестилась в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 г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Константинополе.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крещении приняла имя Елена.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Возводила храмы.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бабушкой князя Владимира.</a:t>
            </a:r>
          </a:p>
          <a:p>
            <a:pPr algn="ctr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C3FE358-BC35-4DCC-B6E0-7830A1310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18" y="580304"/>
            <a:ext cx="1246268" cy="17239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322FCC-50E8-4F0A-A9C5-D3D310127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1" y="4912537"/>
            <a:ext cx="2181948" cy="1476132"/>
          </a:xfrm>
          <a:prstGeom prst="rect">
            <a:avLst/>
          </a:prstGeom>
        </p:spPr>
      </p:pic>
      <p:sp>
        <p:nvSpPr>
          <p:cNvPr id="21" name="Блок-схема: альтернативный процесс 20">
            <a:extLst>
              <a:ext uri="{FF2B5EF4-FFF2-40B4-BE49-F238E27FC236}">
                <a16:creationId xmlns:a16="http://schemas.microsoft.com/office/drawing/2014/main" id="{E9BB988A-80D0-40A2-9031-DB25E96C4949}"/>
              </a:ext>
            </a:extLst>
          </p:cNvPr>
          <p:cNvSpPr/>
          <p:nvPr/>
        </p:nvSpPr>
        <p:spPr>
          <a:xfrm>
            <a:off x="5337500" y="580303"/>
            <a:ext cx="2298131" cy="602873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 Мученики – страстотерпцы благоверные князья Борис и Глеб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Сыновья великого киевского князя Владимира.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</a:t>
            </a:r>
            <a:r>
              <a:rPr lang="ru-RU" sz="1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мученики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-страстотерпцы, покровители Русской земли.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старший брат Святополк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( 1015 г.) в борьбе за власть хотел убить братьев – наследников своего отца, чтобы править одному.</a:t>
            </a:r>
          </a:p>
          <a:p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Борис и Глеб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имя </a:t>
            </a:r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братской любви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захотели поднимать на него руку и выбрали путь не сопротивляться Святополку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Страстотерпцы -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те, кто не держит зла на своего врага.</a:t>
            </a: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 descr="Picture background">
            <a:extLst>
              <a:ext uri="{FF2B5EF4-FFF2-40B4-BE49-F238E27FC236}">
                <a16:creationId xmlns:a16="http://schemas.microsoft.com/office/drawing/2014/main" id="{7FA43066-4405-4597-8D88-1C0F13316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11" y="601416"/>
            <a:ext cx="1418897" cy="1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4FC1E3-4A1C-4F37-ACFC-9F8C9B2C75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83" y="5700811"/>
            <a:ext cx="1627041" cy="866622"/>
          </a:xfrm>
          <a:prstGeom prst="rect">
            <a:avLst/>
          </a:prstGeom>
        </p:spPr>
      </p:pic>
      <p:sp>
        <p:nvSpPr>
          <p:cNvPr id="19" name="Блок-схема: альтернативный процесс 18">
            <a:extLst>
              <a:ext uri="{FF2B5EF4-FFF2-40B4-BE49-F238E27FC236}">
                <a16:creationId xmlns:a16="http://schemas.microsoft.com/office/drawing/2014/main" id="{8E0A6B7A-FE84-4E9F-8DE3-84381287D18B}"/>
              </a:ext>
            </a:extLst>
          </p:cNvPr>
          <p:cNvSpPr/>
          <p:nvPr/>
        </p:nvSpPr>
        <p:spPr>
          <a:xfrm>
            <a:off x="7784013" y="538700"/>
            <a:ext cx="3524201" cy="6028733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благоверный князь Александр Невский</a:t>
            </a:r>
          </a:p>
          <a:p>
            <a:pPr algn="ctr"/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 Русской Церкви и Русской земли.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Княжил в Новгороде.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его долю выпало трудное время в истории России: с востока наступала монгольская орда, а с запада германские полчища.</a:t>
            </a:r>
          </a:p>
          <a:p>
            <a:pPr algn="ctr"/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июля 1240 г.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Александр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победил шведов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реке Неве, за что люди прозвали его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Невским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апреля 1242 г.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разгромил немецких рыцарей на 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Чудском озере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Ледовое побоище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татар сделал не врагами, а союзниками.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Просвещал многие народы светом Евангельской проповеди.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битвами всегда молился.</a:t>
            </a:r>
          </a:p>
          <a:p>
            <a:pPr algn="ctr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Picture background">
            <a:extLst>
              <a:ext uri="{FF2B5EF4-FFF2-40B4-BE49-F238E27FC236}">
                <a16:creationId xmlns:a16="http://schemas.microsoft.com/office/drawing/2014/main" id="{3B7C432B-A33B-4785-B830-DA9C1462F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415" y="601416"/>
            <a:ext cx="1339219" cy="164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B778F1-0C88-4510-A86D-30933203CF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822" y="5124339"/>
            <a:ext cx="2749790" cy="135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1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альтернативный процесс 6">
            <a:extLst>
              <a:ext uri="{FF2B5EF4-FFF2-40B4-BE49-F238E27FC236}">
                <a16:creationId xmlns:a16="http://schemas.microsoft.com/office/drawing/2014/main" id="{4D07C816-6E99-44C6-BA6C-B154E00866B2}"/>
              </a:ext>
            </a:extLst>
          </p:cNvPr>
          <p:cNvSpPr/>
          <p:nvPr/>
        </p:nvSpPr>
        <p:spPr>
          <a:xfrm>
            <a:off x="2542633" y="394139"/>
            <a:ext cx="2298131" cy="629626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благоверный князь Дмитрий Донской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Государь. Воин. Защитник веры.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Талантливый полководец, скромный и благочестивый.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 русские земли.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Освободил Русь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татаро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монгольского ига.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Руководил страной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следуя заповедям Божьим.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1380 г. - одержал победу в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Куликовской битве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злым врагом Золотой Ордой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его время был построен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Кремль.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15437-2E5F-4ADA-B4D1-F79D991BC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61" y="421182"/>
            <a:ext cx="1223403" cy="1409918"/>
          </a:xfrm>
          <a:prstGeom prst="rect">
            <a:avLst/>
          </a:prstGeom>
        </p:spPr>
      </p:pic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79243AAE-586E-43FD-AC95-2DB401B5172F}"/>
              </a:ext>
            </a:extLst>
          </p:cNvPr>
          <p:cNvSpPr/>
          <p:nvPr/>
        </p:nvSpPr>
        <p:spPr>
          <a:xfrm>
            <a:off x="4984055" y="382677"/>
            <a:ext cx="2298131" cy="6296266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преподобный Сергий Радонежский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под Ростовом Великим.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был добрым,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любил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ходить в храм и молиться.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монахом.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Основатель  многих монастырей и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 – Троицкой Сергиевой Лавры.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Благословил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князя Дмитрия Донского на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Куликовскую битву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монголо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татар.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id="{0C26CE96-57AA-41AC-AC65-7213D34F3ECB}"/>
              </a:ext>
            </a:extLst>
          </p:cNvPr>
          <p:cNvSpPr/>
          <p:nvPr/>
        </p:nvSpPr>
        <p:spPr>
          <a:xfrm>
            <a:off x="165630" y="394139"/>
            <a:ext cx="2298131" cy="6296265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благоверный князь Петр и святая благоверная княгиня </a:t>
            </a:r>
            <a:r>
              <a:rPr lang="ru-RU" sz="1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Феврония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Князь Петр княжил в Муроме в 1203 г.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тяжелой болезни его исцелила добрая и верующая девушка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Феврония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поженились, но бояре не хотели иметь княжну крестьянку и требовали князя ее оставить.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отказался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их выгнали из Мурома.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когда город постиг гнев Божий, то бояре упросили их вернуться обратно.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 Петр и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Феврония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покровителями семей.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id="{89DC3C7D-64D6-493B-9FD6-849CDED960A9}"/>
              </a:ext>
            </a:extLst>
          </p:cNvPr>
          <p:cNvSpPr/>
          <p:nvPr/>
        </p:nvSpPr>
        <p:spPr>
          <a:xfrm>
            <a:off x="7416018" y="382677"/>
            <a:ext cx="2298131" cy="6307727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преподобный Серафим Саровский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г. Курск.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любил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службы, Священное Писание, Жития святых, молитву.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свою жизнь посвятил Богу, стал монахом.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видел на 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яву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святых, Ангелов и Богородицу, Господа Иисуса Христа.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Молился в лесу стоя на камне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и ночей.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людей обращались к нему за советами и получали помощь.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основателей 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Серафимо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Дивеевского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монастыря.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id="{D949883C-149D-42D5-9D91-699540301E5F}"/>
              </a:ext>
            </a:extLst>
          </p:cNvPr>
          <p:cNvSpPr/>
          <p:nvPr/>
        </p:nvSpPr>
        <p:spPr>
          <a:xfrm>
            <a:off x="9782150" y="394139"/>
            <a:ext cx="2298131" cy="6232531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Святые царственные страстотерпцы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en-US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последний российский царь.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Царская семья: императрица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Федоровна,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царевич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княжны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Ольга, Татьяна, Мария, Анастасия. 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были глубоко верующими.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Первой мировой войны царица с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дочерьми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ухаживала за ранеными в госпитале.</a:t>
            </a:r>
          </a:p>
          <a:p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революции 1917 г.  вся семья была арестована, а позже расстреляны.</a:t>
            </a:r>
          </a:p>
          <a:p>
            <a:r>
              <a:rPr lang="ru-RU" sz="1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Любили Россию, были ей преданы и молились за своих врагов.</a:t>
            </a:r>
          </a:p>
          <a:p>
            <a:pPr algn="ctr"/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C2FBDE-5CDA-4C26-BBB1-AD667E01FBBC}"/>
              </a:ext>
            </a:extLst>
          </p:cNvPr>
          <p:cNvPicPr/>
          <p:nvPr/>
        </p:nvPicPr>
        <p:blipFill rotWithShape="1">
          <a:blip r:embed="rId3"/>
          <a:srcRect l="9231" r="10978"/>
          <a:stretch/>
        </p:blipFill>
        <p:spPr bwMode="auto">
          <a:xfrm>
            <a:off x="8135548" y="414916"/>
            <a:ext cx="859070" cy="135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C431DF-F159-476F-9FC3-38D4B198D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3" y="382678"/>
            <a:ext cx="1196234" cy="14213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D1AB908-EB9E-4670-8ED1-0AF293DD5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67" y="425106"/>
            <a:ext cx="1048970" cy="13365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18DC64-7792-47E9-AF4F-D5769A9DE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86" y="394139"/>
            <a:ext cx="1131413" cy="1409918"/>
          </a:xfrm>
          <a:prstGeom prst="rect">
            <a:avLst/>
          </a:prstGeom>
        </p:spPr>
      </p:pic>
      <p:sp>
        <p:nvSpPr>
          <p:cNvPr id="18" name="Блок-схема: знак завершения 17">
            <a:extLst>
              <a:ext uri="{FF2B5EF4-FFF2-40B4-BE49-F238E27FC236}">
                <a16:creationId xmlns:a16="http://schemas.microsoft.com/office/drawing/2014/main" id="{206875ED-B135-4C23-A580-336822B2169D}"/>
              </a:ext>
            </a:extLst>
          </p:cNvPr>
          <p:cNvSpPr/>
          <p:nvPr/>
        </p:nvSpPr>
        <p:spPr>
          <a:xfrm>
            <a:off x="441435" y="80457"/>
            <a:ext cx="2497258" cy="214411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7</a:t>
            </a:r>
          </a:p>
        </p:txBody>
      </p:sp>
      <p:pic>
        <p:nvPicPr>
          <p:cNvPr id="20" name="Picture 2" descr="Picture background">
            <a:extLst>
              <a:ext uri="{FF2B5EF4-FFF2-40B4-BE49-F238E27FC236}">
                <a16:creationId xmlns:a16="http://schemas.microsoft.com/office/drawing/2014/main" id="{ED36AF4D-94E7-4DF2-B881-53E591FDD9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48" y="5294539"/>
            <a:ext cx="2166900" cy="132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Объект 7">
            <a:extLst>
              <a:ext uri="{FF2B5EF4-FFF2-40B4-BE49-F238E27FC236}">
                <a16:creationId xmlns:a16="http://schemas.microsoft.com/office/drawing/2014/main" id="{7C9F55DD-5497-475F-A79F-3681A1BDE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46" y="5294540"/>
            <a:ext cx="2147550" cy="128913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8C98BA7-3A8F-429A-856A-82276558F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5" y="5650361"/>
            <a:ext cx="1803575" cy="9648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35F6C0-9FFA-4A3C-945D-E75D81A7A2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942" y="5478754"/>
            <a:ext cx="2024810" cy="113645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A12135-A464-492C-B734-FB6841C9F9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981" y="5650361"/>
            <a:ext cx="2178389" cy="9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8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загнутый угол 3">
            <a:extLst>
              <a:ext uri="{FF2B5EF4-FFF2-40B4-BE49-F238E27FC236}">
                <a16:creationId xmlns:a16="http://schemas.microsoft.com/office/drawing/2014/main" id="{2BF55B58-46A3-444B-B33F-847BEBE6EB45}"/>
              </a:ext>
            </a:extLst>
          </p:cNvPr>
          <p:cNvSpPr/>
          <p:nvPr/>
        </p:nvSpPr>
        <p:spPr>
          <a:xfrm>
            <a:off x="1784657" y="679135"/>
            <a:ext cx="8879139" cy="5549462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8415D-B639-4FC9-84F3-C65286ED9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45" y="2932386"/>
            <a:ext cx="2972390" cy="2261493"/>
          </a:xfrm>
          <a:prstGeom prst="rect">
            <a:avLst/>
          </a:prstGeom>
        </p:spPr>
      </p:pic>
      <p:sp>
        <p:nvSpPr>
          <p:cNvPr id="8" name="Прямоугольник: скругленные верхние углы 7">
            <a:extLst>
              <a:ext uri="{FF2B5EF4-FFF2-40B4-BE49-F238E27FC236}">
                <a16:creationId xmlns:a16="http://schemas.microsoft.com/office/drawing/2014/main" id="{2F3014DD-E95F-4DE9-ABF3-F60F484DD4E1}"/>
              </a:ext>
            </a:extLst>
          </p:cNvPr>
          <p:cNvSpPr/>
          <p:nvPr/>
        </p:nvSpPr>
        <p:spPr>
          <a:xfrm>
            <a:off x="2806344" y="5345227"/>
            <a:ext cx="2834640" cy="296392"/>
          </a:xfrm>
          <a:prstGeom prst="round2Same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Храм Святой Троицы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E3B5F5B-39DF-4318-B7EC-82B37E2C0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76" y="2876347"/>
            <a:ext cx="1851660" cy="246888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AD02E8A-9A63-4C74-ADE9-975FC3C8898B}"/>
              </a:ext>
            </a:extLst>
          </p:cNvPr>
          <p:cNvSpPr/>
          <p:nvPr/>
        </p:nvSpPr>
        <p:spPr>
          <a:xfrm>
            <a:off x="2989142" y="996381"/>
            <a:ext cx="7286691" cy="1488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Храмовая икона - 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это икона святого или церковного праздника,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 в честь которого освящен данный храм.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888C142-C0D9-46D9-A6BD-873C6B4391CA}"/>
              </a:ext>
            </a:extLst>
          </p:cNvPr>
          <p:cNvSpPr/>
          <p:nvPr/>
        </p:nvSpPr>
        <p:spPr>
          <a:xfrm>
            <a:off x="6274676" y="5493423"/>
            <a:ext cx="3386433" cy="5100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Храмовая икона – Святой Троицы</a:t>
            </a:r>
          </a:p>
        </p:txBody>
      </p:sp>
      <p:sp>
        <p:nvSpPr>
          <p:cNvPr id="2" name="Блок-схема: знак завершения 1">
            <a:extLst>
              <a:ext uri="{FF2B5EF4-FFF2-40B4-BE49-F238E27FC236}">
                <a16:creationId xmlns:a16="http://schemas.microsoft.com/office/drawing/2014/main" id="{DF844F57-38B7-41D6-BB39-DD6943756341}"/>
              </a:ext>
            </a:extLst>
          </p:cNvPr>
          <p:cNvSpPr/>
          <p:nvPr/>
        </p:nvSpPr>
        <p:spPr>
          <a:xfrm>
            <a:off x="592783" y="271167"/>
            <a:ext cx="2995449" cy="333513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Приложение 8</a:t>
            </a:r>
          </a:p>
        </p:txBody>
      </p:sp>
    </p:spTree>
    <p:extLst>
      <p:ext uri="{BB962C8B-B14F-4D97-AF65-F5344CB8AC3E}">
        <p14:creationId xmlns:p14="http://schemas.microsoft.com/office/powerpoint/2010/main" val="1236464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1892</Words>
  <Application>Microsoft Office PowerPoint</Application>
  <PresentationFormat>Широкоэкранный</PresentationFormat>
  <Paragraphs>301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Bad Script</vt:lpstr>
      <vt:lpstr>Calibri</vt:lpstr>
      <vt:lpstr>Calibri Light</vt:lpstr>
      <vt:lpstr>Times New Roman</vt:lpstr>
      <vt:lpstr>Vezitsa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Степан</dc:creator>
  <cp:lastModifiedBy>Степан</cp:lastModifiedBy>
  <cp:revision>123</cp:revision>
  <cp:lastPrinted>2024-11-19T11:18:12Z</cp:lastPrinted>
  <dcterms:created xsi:type="dcterms:W3CDTF">2024-11-13T12:21:31Z</dcterms:created>
  <dcterms:modified xsi:type="dcterms:W3CDTF">2024-11-19T12:51:03Z</dcterms:modified>
</cp:coreProperties>
</file>